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92" r:id="rId3"/>
    <p:sldId id="430" r:id="rId4"/>
    <p:sldId id="400" r:id="rId5"/>
    <p:sldId id="432" r:id="rId6"/>
    <p:sldId id="433" r:id="rId7"/>
    <p:sldId id="500" r:id="rId8"/>
    <p:sldId id="434" r:id="rId9"/>
    <p:sldId id="257" r:id="rId10"/>
    <p:sldId id="439" r:id="rId11"/>
    <p:sldId id="438" r:id="rId12"/>
    <p:sldId id="401" r:id="rId13"/>
    <p:sldId id="440" r:id="rId14"/>
    <p:sldId id="441" r:id="rId15"/>
    <p:sldId id="445" r:id="rId16"/>
    <p:sldId id="447" r:id="rId17"/>
    <p:sldId id="403" r:id="rId18"/>
    <p:sldId id="446" r:id="rId19"/>
    <p:sldId id="367" r:id="rId20"/>
    <p:sldId id="449" r:id="rId21"/>
    <p:sldId id="450" r:id="rId22"/>
    <p:sldId id="448" r:id="rId23"/>
    <p:sldId id="455" r:id="rId24"/>
    <p:sldId id="451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6" r:id="rId34"/>
    <p:sldId id="452" r:id="rId35"/>
    <p:sldId id="453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7" r:id="rId55"/>
    <p:sldId id="488" r:id="rId56"/>
    <p:sldId id="489" r:id="rId57"/>
    <p:sldId id="491" r:id="rId58"/>
    <p:sldId id="492" r:id="rId59"/>
    <p:sldId id="497" r:id="rId60"/>
    <p:sldId id="498" r:id="rId61"/>
    <p:sldId id="493" r:id="rId62"/>
    <p:sldId id="494" r:id="rId63"/>
    <p:sldId id="297" r:id="rId64"/>
    <p:sldId id="495" r:id="rId65"/>
    <p:sldId id="496" r:id="rId66"/>
    <p:sldId id="49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980"/>
  </p:normalViewPr>
  <p:slideViewPr>
    <p:cSldViewPr snapToGrid="0" snapToObjects="1">
      <p:cViewPr varScale="1">
        <p:scale>
          <a:sx n="173" d="100"/>
          <a:sy n="173" d="100"/>
        </p:scale>
        <p:origin x="3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FBE0-81BD-3843-B6C2-392048E043C6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48D7-BED8-0E40-9C66-B7ED086EE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9715-0E6E-7A45-B1B0-A254E0634E02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6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22.jpeg"/><Relationship Id="rId7" Type="http://schemas.openxmlformats.org/officeDocument/2006/relationships/image" Target="../media/image11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5" Type="http://schemas.openxmlformats.org/officeDocument/2006/relationships/image" Target="../media/image115.jpg"/><Relationship Id="rId4" Type="http://schemas.openxmlformats.org/officeDocument/2006/relationships/image" Target="../media/image82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05.png"/><Relationship Id="rId3" Type="http://schemas.openxmlformats.org/officeDocument/2006/relationships/image" Target="../media/image67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jpeg"/><Relationship Id="rId4" Type="http://schemas.openxmlformats.org/officeDocument/2006/relationships/image" Target="../media/image68.png"/><Relationship Id="rId9" Type="http://schemas.openxmlformats.org/officeDocument/2006/relationships/image" Target="../media/image12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133.jpg"/><Relationship Id="rId4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Pandemics Fast &amp; Slow: COVID-19 and AMR</a:t>
            </a:r>
            <a:endParaRPr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78916019-A54B-2F77-1846-F84362C1F0DB}"/>
              </a:ext>
            </a:extLst>
          </p:cNvPr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McArthur, Ph.D.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8">
            <a:extLst>
              <a:ext uri="{FF2B5EF4-FFF2-40B4-BE49-F238E27FC236}">
                <a16:creationId xmlns:a16="http://schemas.microsoft.com/office/drawing/2014/main" id="{EA14F6F2-6F44-8CBA-62D5-A05829B8F756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7957FF84-858D-429A-39C2-53E3310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" y="873198"/>
            <a:ext cx="6374446" cy="239941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450AB22-8B8B-F7D6-BF7D-3BF063A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81" y="3429000"/>
            <a:ext cx="3802455" cy="2984396"/>
          </a:xfrm>
          <a:prstGeom prst="rect">
            <a:avLst/>
          </a:prstGeom>
        </p:spPr>
      </p:pic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886FCA86-657E-23CD-A17E-C0A0685028D5}"/>
              </a:ext>
            </a:extLst>
          </p:cNvPr>
          <p:cNvSpPr txBox="1"/>
          <p:nvPr/>
        </p:nvSpPr>
        <p:spPr>
          <a:xfrm>
            <a:off x="0" y="6596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CDC’s Antibiotic Resistance Threats in the United States, 2019 https://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www.cdc.gov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drugresistance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Bacteria are evolving drug resistance faster than we can discover new drugs</a:t>
            </a:r>
          </a:p>
        </p:txBody>
      </p:sp>
      <p:sp>
        <p:nvSpPr>
          <p:cNvPr id="14" name="Google Shape;158;p17">
            <a:extLst>
              <a:ext uri="{FF2B5EF4-FFF2-40B4-BE49-F238E27FC236}">
                <a16:creationId xmlns:a16="http://schemas.microsoft.com/office/drawing/2014/main" id="{A0DCB5F9-F3B5-E440-AF6D-BBBA4771E453}"/>
              </a:ext>
            </a:extLst>
          </p:cNvPr>
          <p:cNvSpPr txBox="1"/>
          <p:nvPr/>
        </p:nvSpPr>
        <p:spPr>
          <a:xfrm>
            <a:off x="162046" y="6525949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Murray et al. 2022. Global burden of bacterial antimicrobial resistance in 2019: a systematic analysis. Lancet 399, 629-655.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F7C1-FFD8-E8D3-B9C0-BFFCDBFE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989303"/>
            <a:ext cx="3984061" cy="224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3B83A-0411-ED8A-252A-69DC93FA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5" y="3757626"/>
            <a:ext cx="3984060" cy="224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4732-6D02-E81F-2F7E-494A168E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2" y="989303"/>
            <a:ext cx="3984061" cy="224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86FCC-5B9A-2D91-43F3-4A224D5D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73" y="3757626"/>
            <a:ext cx="3984060" cy="22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F90C44-3043-E340-B1A7-109C394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" y="798990"/>
            <a:ext cx="4474154" cy="58459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CDAD40-D60E-454C-B2B8-6950D3E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86" y="1154097"/>
            <a:ext cx="4202375" cy="5490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DC0B-3722-0C4A-982C-12307A21956C}"/>
              </a:ext>
            </a:extLst>
          </p:cNvPr>
          <p:cNvSpPr txBox="1"/>
          <p:nvPr/>
        </p:nvSpPr>
        <p:spPr>
          <a:xfrm>
            <a:off x="2233909" y="145028"/>
            <a:ext cx="656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Phenotypic &amp; Genotypic Surveillance is a National &amp; International Priority</a:t>
            </a:r>
          </a:p>
        </p:txBody>
      </p:sp>
    </p:spTree>
    <p:extLst>
      <p:ext uri="{BB962C8B-B14F-4D97-AF65-F5344CB8AC3E}">
        <p14:creationId xmlns:p14="http://schemas.microsoft.com/office/powerpoint/2010/main" val="698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5AEFC76B-5A5E-1521-FC33-06EBA26525B8}"/>
              </a:ext>
            </a:extLst>
          </p:cNvPr>
          <p:cNvSpPr txBox="1"/>
          <p:nvPr/>
        </p:nvSpPr>
        <p:spPr>
          <a:xfrm>
            <a:off x="678042" y="995859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resistance genes are in Canada, the Americas, Globally?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genes are moving around?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Which pose a threat?</a:t>
            </a:r>
            <a:endParaRPr dirty="0"/>
          </a:p>
        </p:txBody>
      </p:sp>
      <p:pic>
        <p:nvPicPr>
          <p:cNvPr id="7" name="Picture 6" descr="A collage of people smiling&#10;&#10;Description automatically generated">
            <a:extLst>
              <a:ext uri="{FF2B5EF4-FFF2-40B4-BE49-F238E27FC236}">
                <a16:creationId xmlns:a16="http://schemas.microsoft.com/office/drawing/2014/main" id="{99198F4B-54BB-D73F-AC04-6FD50C6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2" y="3563476"/>
            <a:ext cx="7772400" cy="26546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10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4">
            <a:extLst>
              <a:ext uri="{FF2B5EF4-FFF2-40B4-BE49-F238E27FC236}">
                <a16:creationId xmlns:a16="http://schemas.microsoft.com/office/drawing/2014/main" id="{18BC267B-6134-3F0E-C448-5ED436A22432}"/>
              </a:ext>
            </a:extLst>
          </p:cNvPr>
          <p:cNvSpPr/>
          <p:nvPr/>
        </p:nvSpPr>
        <p:spPr>
          <a:xfrm>
            <a:off x="8920628" y="162047"/>
            <a:ext cx="223372" cy="4497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AF0414C1-27FA-FE85-2FA2-2FC5260ADCF5}"/>
              </a:ext>
            </a:extLst>
          </p:cNvPr>
          <p:cNvSpPr txBox="1"/>
          <p:nvPr/>
        </p:nvSpPr>
        <p:spPr>
          <a:xfrm>
            <a:off x="23146" y="6606974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CARD 2020: Antibiotic </a:t>
            </a:r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Surveillance with the Comprehensive Antibiotic Resistance Database. 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Nucleic Acids Research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48, D517-D525.</a:t>
            </a:r>
            <a:endParaRPr sz="1000" dirty="0"/>
          </a:p>
        </p:txBody>
      </p:sp>
      <p:pic>
        <p:nvPicPr>
          <p:cNvPr id="6" name="Google Shape;949;p79">
            <a:extLst>
              <a:ext uri="{FF2B5EF4-FFF2-40B4-BE49-F238E27FC236}">
                <a16:creationId xmlns:a16="http://schemas.microsoft.com/office/drawing/2014/main" id="{7E93E687-1C58-C527-935C-BD2F4A1D37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0600" y="4420195"/>
            <a:ext cx="3323931" cy="18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9C449BA9-605F-0FA5-0E72-B7116EDBA19A}"/>
              </a:ext>
            </a:extLst>
          </p:cNvPr>
          <p:cNvSpPr txBox="1"/>
          <p:nvPr/>
        </p:nvSpPr>
        <p:spPr>
          <a:xfrm>
            <a:off x="5123389" y="6261615"/>
            <a:ext cx="24504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days in the life of CARD…</a:t>
            </a:r>
            <a:endParaRPr sz="1000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E58DB5-56FF-FB80-7665-C688F04E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" y="290171"/>
            <a:ext cx="8857785" cy="369373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CDC71F-D812-9CBC-250A-773AF876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05" y="4180380"/>
            <a:ext cx="2520795" cy="22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7E91B-2F65-BE8E-2981-99AD692CE507}"/>
              </a:ext>
            </a:extLst>
          </p:cNvPr>
          <p:cNvSpPr txBox="1"/>
          <p:nvPr/>
        </p:nvSpPr>
        <p:spPr>
          <a:xfrm>
            <a:off x="209728" y="307813"/>
            <a:ext cx="571521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2A6040-A90D-E0C9-128D-35D8854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1" y="3651379"/>
            <a:ext cx="5230962" cy="2456356"/>
          </a:xfrm>
          <a:prstGeom prst="rect">
            <a:avLst/>
          </a:prstGeom>
        </p:spPr>
      </p:pic>
      <p:pic>
        <p:nvPicPr>
          <p:cNvPr id="2" name="Google Shape;587;p52">
            <a:extLst>
              <a:ext uri="{FF2B5EF4-FFF2-40B4-BE49-F238E27FC236}">
                <a16:creationId xmlns:a16="http://schemas.microsoft.com/office/drawing/2014/main" id="{E75783F5-C268-9D1B-611D-05F217DC3B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543" y="307813"/>
            <a:ext cx="3982089" cy="372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7F6C1-9343-0232-F3A6-215E81446857}"/>
              </a:ext>
            </a:extLst>
          </p:cNvPr>
          <p:cNvSpPr/>
          <p:nvPr/>
        </p:nvSpPr>
        <p:spPr>
          <a:xfrm>
            <a:off x="7779774" y="3849329"/>
            <a:ext cx="1069484" cy="17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843A9-5304-D4D9-FADB-304512B239C6}"/>
              </a:ext>
            </a:extLst>
          </p:cNvPr>
          <p:cNvSpPr/>
          <p:nvPr/>
        </p:nvSpPr>
        <p:spPr>
          <a:xfrm>
            <a:off x="7995461" y="3623432"/>
            <a:ext cx="792741" cy="404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" name="Google Shape;367;p32">
            <a:extLst>
              <a:ext uri="{FF2B5EF4-FFF2-40B4-BE49-F238E27FC236}">
                <a16:creationId xmlns:a16="http://schemas.microsoft.com/office/drawing/2014/main" id="{722A4861-805F-CD44-A595-51DB4D9789F5}"/>
              </a:ext>
            </a:extLst>
          </p:cNvPr>
          <p:cNvSpPr txBox="1"/>
          <p:nvPr/>
        </p:nvSpPr>
        <p:spPr>
          <a:xfrm>
            <a:off x="-792596" y="236763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sp>
        <p:nvSpPr>
          <p:cNvPr id="24" name="Google Shape;368;p32">
            <a:extLst>
              <a:ext uri="{FF2B5EF4-FFF2-40B4-BE49-F238E27FC236}">
                <a16:creationId xmlns:a16="http://schemas.microsoft.com/office/drawing/2014/main" id="{4017A480-8FB7-8749-99C7-885401D52646}"/>
              </a:ext>
            </a:extLst>
          </p:cNvPr>
          <p:cNvSpPr txBox="1"/>
          <p:nvPr/>
        </p:nvSpPr>
        <p:spPr>
          <a:xfrm>
            <a:off x="-614971" y="2694034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2000" i="1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9;p32">
            <a:extLst>
              <a:ext uri="{FF2B5EF4-FFF2-40B4-BE49-F238E27FC236}">
                <a16:creationId xmlns:a16="http://schemas.microsoft.com/office/drawing/2014/main" id="{679F7D6A-10A8-5845-80FF-3ECD9C2F6D41}"/>
              </a:ext>
            </a:extLst>
          </p:cNvPr>
          <p:cNvSpPr txBox="1"/>
          <p:nvPr/>
        </p:nvSpPr>
        <p:spPr>
          <a:xfrm>
            <a:off x="1372681" y="418809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26" name="Google Shape;370;p32">
            <a:extLst>
              <a:ext uri="{FF2B5EF4-FFF2-40B4-BE49-F238E27FC236}">
                <a16:creationId xmlns:a16="http://schemas.microsoft.com/office/drawing/2014/main" id="{38BE4502-0FA0-FC4F-85AC-12E3110D030C}"/>
              </a:ext>
            </a:extLst>
          </p:cNvPr>
          <p:cNvSpPr txBox="1"/>
          <p:nvPr/>
        </p:nvSpPr>
        <p:spPr>
          <a:xfrm>
            <a:off x="3765874" y="6060776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75;p32">
            <a:extLst>
              <a:ext uri="{FF2B5EF4-FFF2-40B4-BE49-F238E27FC236}">
                <a16:creationId xmlns:a16="http://schemas.microsoft.com/office/drawing/2014/main" id="{23D363DB-A222-8C4B-99C7-34A543DC8F52}"/>
              </a:ext>
            </a:extLst>
          </p:cNvPr>
          <p:cNvSpPr txBox="1"/>
          <p:nvPr/>
        </p:nvSpPr>
        <p:spPr>
          <a:xfrm>
            <a:off x="981674" y="3849461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/>
          </a:p>
        </p:txBody>
      </p:sp>
      <p:sp>
        <p:nvSpPr>
          <p:cNvPr id="32" name="Google Shape;376;p32">
            <a:extLst>
              <a:ext uri="{FF2B5EF4-FFF2-40B4-BE49-F238E27FC236}">
                <a16:creationId xmlns:a16="http://schemas.microsoft.com/office/drawing/2014/main" id="{4A1BD02D-67FC-B845-86D5-0909CF0A831E}"/>
              </a:ext>
            </a:extLst>
          </p:cNvPr>
          <p:cNvSpPr txBox="1"/>
          <p:nvPr/>
        </p:nvSpPr>
        <p:spPr>
          <a:xfrm>
            <a:off x="3311860" y="575300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815241FD-36F4-988D-96B2-E2AC20EDF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8" y="185666"/>
            <a:ext cx="671089" cy="7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D44998EB-0CA7-88D3-2E1D-96469EFE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" y="251050"/>
            <a:ext cx="1159066" cy="1547413"/>
          </a:xfrm>
          <a:prstGeom prst="rect">
            <a:avLst/>
          </a:prstGeom>
        </p:spPr>
      </p:pic>
      <p:sp>
        <p:nvSpPr>
          <p:cNvPr id="10" name="Google Shape;364;p32">
            <a:extLst>
              <a:ext uri="{FF2B5EF4-FFF2-40B4-BE49-F238E27FC236}">
                <a16:creationId xmlns:a16="http://schemas.microsoft.com/office/drawing/2014/main" id="{7DEB8B4C-36EB-EB48-A3BC-115F4AC75A2F}"/>
              </a:ext>
            </a:extLst>
          </p:cNvPr>
          <p:cNvSpPr txBox="1"/>
          <p:nvPr/>
        </p:nvSpPr>
        <p:spPr>
          <a:xfrm>
            <a:off x="1765781" y="251050"/>
            <a:ext cx="5253347" cy="4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Broad Street 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 has 31M+ rows of data</a:t>
            </a:r>
            <a:endParaRPr sz="1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C92170-3DA7-4773-65FB-F303B483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8" y="5217585"/>
            <a:ext cx="3179804" cy="1291795"/>
          </a:xfrm>
          <a:prstGeom prst="rect">
            <a:avLst/>
          </a:prstGeom>
        </p:spPr>
      </p:pic>
      <p:sp>
        <p:nvSpPr>
          <p:cNvPr id="13" name="Google Shape;364;p32">
            <a:extLst>
              <a:ext uri="{FF2B5EF4-FFF2-40B4-BE49-F238E27FC236}">
                <a16:creationId xmlns:a16="http://schemas.microsoft.com/office/drawing/2014/main" id="{50AF6410-B492-B6E2-91C3-25CFC840B899}"/>
              </a:ext>
            </a:extLst>
          </p:cNvPr>
          <p:cNvSpPr txBox="1"/>
          <p:nvPr/>
        </p:nvSpPr>
        <p:spPr>
          <a:xfrm>
            <a:off x="3505223" y="5509539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sp>
        <p:nvSpPr>
          <p:cNvPr id="14" name="Google Shape;364;p32">
            <a:extLst>
              <a:ext uri="{FF2B5EF4-FFF2-40B4-BE49-F238E27FC236}">
                <a16:creationId xmlns:a16="http://schemas.microsoft.com/office/drawing/2014/main" id="{72D2A215-266F-50F0-BD7C-243704D2A93A}"/>
              </a:ext>
            </a:extLst>
          </p:cNvPr>
          <p:cNvSpPr txBox="1"/>
          <p:nvPr/>
        </p:nvSpPr>
        <p:spPr>
          <a:xfrm>
            <a:off x="152422" y="2369387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Frequently Updated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3.2.5 – September,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3.2.4 - July 27,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3.2.3 - June 14,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3.2.2 - April 28,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3.2.1 - April 25,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3.2.0 - April 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3.1.4 - October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3.1.3 - July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3.1.2 - April 23,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3.1.1 - January 29,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3.1.0 - August 6, 2020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…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A270C5-9E58-9B66-2D77-E8BD7BF0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17" y="848200"/>
            <a:ext cx="537812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6;p36">
            <a:extLst>
              <a:ext uri="{FF2B5EF4-FFF2-40B4-BE49-F238E27FC236}">
                <a16:creationId xmlns:a16="http://schemas.microsoft.com/office/drawing/2014/main" id="{1452EF60-7737-842B-C768-90CD3A684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7;p36">
            <a:extLst>
              <a:ext uri="{FF2B5EF4-FFF2-40B4-BE49-F238E27FC236}">
                <a16:creationId xmlns:a16="http://schemas.microsoft.com/office/drawing/2014/main" id="{221FA99A-202D-DC52-DD4A-0654C789C2DA}"/>
              </a:ext>
            </a:extLst>
          </p:cNvPr>
          <p:cNvSpPr/>
          <p:nvPr/>
        </p:nvSpPr>
        <p:spPr>
          <a:xfrm>
            <a:off x="242047" y="3119717"/>
            <a:ext cx="3675529" cy="2420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08;p36">
            <a:extLst>
              <a:ext uri="{FF2B5EF4-FFF2-40B4-BE49-F238E27FC236}">
                <a16:creationId xmlns:a16="http://schemas.microsoft.com/office/drawing/2014/main" id="{9FB1C942-6836-F386-B5EC-8C91245F23EB}"/>
              </a:ext>
            </a:extLst>
          </p:cNvPr>
          <p:cNvSpPr txBox="1"/>
          <p:nvPr/>
        </p:nvSpPr>
        <p:spPr>
          <a:xfrm>
            <a:off x="3989294" y="3748371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Antibiotic Resistance Ontology knowledgebase</a:t>
            </a:r>
            <a:endParaRPr/>
          </a:p>
        </p:txBody>
      </p:sp>
      <p:sp>
        <p:nvSpPr>
          <p:cNvPr id="7" name="Google Shape;413;p36">
            <a:extLst>
              <a:ext uri="{FF2B5EF4-FFF2-40B4-BE49-F238E27FC236}">
                <a16:creationId xmlns:a16="http://schemas.microsoft.com/office/drawing/2014/main" id="{7C397BF9-5F45-BD02-ECA8-6722DEAC8B2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38;p38">
            <a:extLst>
              <a:ext uri="{FF2B5EF4-FFF2-40B4-BE49-F238E27FC236}">
                <a16:creationId xmlns:a16="http://schemas.microsoft.com/office/drawing/2014/main" id="{8C5332A1-BA66-2B71-56C1-F59C28DB0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418;p37">
            <a:extLst>
              <a:ext uri="{FF2B5EF4-FFF2-40B4-BE49-F238E27FC236}">
                <a16:creationId xmlns:a16="http://schemas.microsoft.com/office/drawing/2014/main" id="{BE10E84D-DB8D-693B-0673-F27D5A54B0F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09;p36">
            <a:extLst>
              <a:ext uri="{FF2B5EF4-FFF2-40B4-BE49-F238E27FC236}">
                <a16:creationId xmlns:a16="http://schemas.microsoft.com/office/drawing/2014/main" id="{94F3B4A6-CF0C-D8AD-514E-BC5E1C78B3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0;p36">
            <a:extLst>
              <a:ext uri="{FF2B5EF4-FFF2-40B4-BE49-F238E27FC236}">
                <a16:creationId xmlns:a16="http://schemas.microsoft.com/office/drawing/2014/main" id="{0C32506A-CAF1-4944-063B-C8B99F5E8D32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Lead CARD Curator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ops.jpeg">
            <a:extLst>
              <a:ext uri="{FF2B5EF4-FFF2-40B4-BE49-F238E27FC236}">
                <a16:creationId xmlns:a16="http://schemas.microsoft.com/office/drawing/2014/main" id="{13305278-7C93-852E-F16C-00445CE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72758"/>
            <a:ext cx="9020065" cy="542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82F4C-A06C-5910-86DE-31C2BFBFA371}"/>
              </a:ext>
            </a:extLst>
          </p:cNvPr>
          <p:cNvSpPr txBox="1"/>
          <p:nvPr/>
        </p:nvSpPr>
        <p:spPr>
          <a:xfrm>
            <a:off x="651639" y="5203100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Canadian Special Wireless Group, Royal Canadian Corps of Signals - 1944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78602-38DF-3C67-6AAC-C9D9D6190ADD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CCC53-8DED-B821-E55F-906B123F37DC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CBCA4-C8EE-1ABA-9DD2-2C752AF6D5EF}"/>
              </a:ext>
            </a:extLst>
          </p:cNvPr>
          <p:cNvSpPr txBox="1"/>
          <p:nvPr/>
        </p:nvSpPr>
        <p:spPr>
          <a:xfrm>
            <a:off x="6742671" y="5969876"/>
            <a:ext cx="11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DEPLOY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C81B08-C339-C8ED-F530-2665D296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14" y="1502978"/>
            <a:ext cx="535236" cy="8265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F5288-69A3-1583-D7F4-3744FC208897}"/>
              </a:ext>
            </a:extLst>
          </p:cNvPr>
          <p:cNvCxnSpPr/>
          <p:nvPr/>
        </p:nvCxnSpPr>
        <p:spPr>
          <a:xfrm flipH="1">
            <a:off x="2680855" y="187036"/>
            <a:ext cx="207818" cy="30683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8;p37">
            <a:extLst>
              <a:ext uri="{FF2B5EF4-FFF2-40B4-BE49-F238E27FC236}">
                <a16:creationId xmlns:a16="http://schemas.microsoft.com/office/drawing/2014/main" id="{26BAB867-61AB-2BD7-3D87-6A58F6E3B1E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19;p37">
            <a:extLst>
              <a:ext uri="{FF2B5EF4-FFF2-40B4-BE49-F238E27FC236}">
                <a16:creationId xmlns:a16="http://schemas.microsoft.com/office/drawing/2014/main" id="{161778E5-8B5E-48D0-9862-5EDD992C1A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0;p37">
            <a:extLst>
              <a:ext uri="{FF2B5EF4-FFF2-40B4-BE49-F238E27FC236}">
                <a16:creationId xmlns:a16="http://schemas.microsoft.com/office/drawing/2014/main" id="{FFDDF99D-846B-6D77-65A7-51780B8FFBBC}"/>
              </a:ext>
            </a:extLst>
          </p:cNvPr>
          <p:cNvSpPr txBox="1"/>
          <p:nvPr/>
        </p:nvSpPr>
        <p:spPr>
          <a:xfrm>
            <a:off x="4840941" y="2923618"/>
            <a:ext cx="3263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Resistance Mechanism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Drug Class</a:t>
            </a:r>
            <a:endParaRPr/>
          </a:p>
        </p:txBody>
      </p:sp>
      <p:cxnSp>
        <p:nvCxnSpPr>
          <p:cNvPr id="13" name="Google Shape;421;p37">
            <a:extLst>
              <a:ext uri="{FF2B5EF4-FFF2-40B4-BE49-F238E27FC236}">
                <a16:creationId xmlns:a16="http://schemas.microsoft.com/office/drawing/2014/main" id="{2DF4E1D6-7BA5-08B1-FFC2-B6B2DCC029AF}"/>
              </a:ext>
            </a:extLst>
          </p:cNvPr>
          <p:cNvCxnSpPr/>
          <p:nvPr/>
        </p:nvCxnSpPr>
        <p:spPr>
          <a:xfrm rot="10800000">
            <a:off x="2366682" y="1810871"/>
            <a:ext cx="2474259" cy="119230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Google Shape;422;p37">
            <a:extLst>
              <a:ext uri="{FF2B5EF4-FFF2-40B4-BE49-F238E27FC236}">
                <a16:creationId xmlns:a16="http://schemas.microsoft.com/office/drawing/2014/main" id="{AB03E5C0-B8A9-5B8C-607C-B26174633E1D}"/>
              </a:ext>
            </a:extLst>
          </p:cNvPr>
          <p:cNvCxnSpPr/>
          <p:nvPr/>
        </p:nvCxnSpPr>
        <p:spPr>
          <a:xfrm flipH="1">
            <a:off x="3056965" y="3256699"/>
            <a:ext cx="1783977" cy="6698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Google Shape;423;p37">
            <a:extLst>
              <a:ext uri="{FF2B5EF4-FFF2-40B4-BE49-F238E27FC236}">
                <a16:creationId xmlns:a16="http://schemas.microsoft.com/office/drawing/2014/main" id="{51B829ED-A3B1-0B5F-B40C-983BB4308DFD}"/>
              </a:ext>
            </a:extLst>
          </p:cNvPr>
          <p:cNvCxnSpPr/>
          <p:nvPr/>
        </p:nvCxnSpPr>
        <p:spPr>
          <a:xfrm flipH="1">
            <a:off x="3603811" y="3572303"/>
            <a:ext cx="1237130" cy="97303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Google Shape;424;p37">
            <a:extLst>
              <a:ext uri="{FF2B5EF4-FFF2-40B4-BE49-F238E27FC236}">
                <a16:creationId xmlns:a16="http://schemas.microsoft.com/office/drawing/2014/main" id="{DE66BDA6-91F5-D518-A443-944A5E312411}"/>
              </a:ext>
            </a:extLst>
          </p:cNvPr>
          <p:cNvSpPr txBox="1"/>
          <p:nvPr/>
        </p:nvSpPr>
        <p:spPr>
          <a:xfrm>
            <a:off x="5091953" y="4058818"/>
            <a:ext cx="37820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Highly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 -&gt; Drug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Gene/Mutation -&gt; Antibiotic, MICs</a:t>
            </a:r>
            <a:endParaRPr dirty="0"/>
          </a:p>
        </p:txBody>
      </p:sp>
      <p:sp>
        <p:nvSpPr>
          <p:cNvPr id="17" name="Google Shape;425;p37">
            <a:extLst>
              <a:ext uri="{FF2B5EF4-FFF2-40B4-BE49-F238E27FC236}">
                <a16:creationId xmlns:a16="http://schemas.microsoft.com/office/drawing/2014/main" id="{819F9248-54B9-EB7C-A686-C7AAFD0695C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8;p38">
            <a:extLst>
              <a:ext uri="{FF2B5EF4-FFF2-40B4-BE49-F238E27FC236}">
                <a16:creationId xmlns:a16="http://schemas.microsoft.com/office/drawing/2014/main" id="{7BE83925-FF6B-0899-A80B-049E51D59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409;p36">
            <a:extLst>
              <a:ext uri="{FF2B5EF4-FFF2-40B4-BE49-F238E27FC236}">
                <a16:creationId xmlns:a16="http://schemas.microsoft.com/office/drawing/2014/main" id="{49418F12-5E80-0F9B-A21B-D054565352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10;p36">
            <a:extLst>
              <a:ext uri="{FF2B5EF4-FFF2-40B4-BE49-F238E27FC236}">
                <a16:creationId xmlns:a16="http://schemas.microsoft.com/office/drawing/2014/main" id="{3BC4B92D-A7E9-11BE-D148-645D6C72EFA5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Alcock, Lead CARD Curator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2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C55669C0-9499-67F5-8C0A-8A992D2CEE83}"/>
              </a:ext>
            </a:extLst>
          </p:cNvPr>
          <p:cNvSpPr txBox="1"/>
          <p:nvPr/>
        </p:nvSpPr>
        <p:spPr>
          <a:xfrm>
            <a:off x="3461490" y="147430"/>
            <a:ext cx="5338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into CARD?</a:t>
            </a:r>
            <a:endParaRPr/>
          </a:p>
        </p:txBody>
      </p:sp>
      <p:pic>
        <p:nvPicPr>
          <p:cNvPr id="6" name="Google Shape;493;p45" descr="git4.jpg">
            <a:extLst>
              <a:ext uri="{FF2B5EF4-FFF2-40B4-BE49-F238E27FC236}">
                <a16:creationId xmlns:a16="http://schemas.microsoft.com/office/drawing/2014/main" id="{63B24712-20B3-3D9F-2307-1C6D1F11C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0275" y="2578528"/>
            <a:ext cx="2680120" cy="15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4;p45" descr="Unknown.png">
            <a:extLst>
              <a:ext uri="{FF2B5EF4-FFF2-40B4-BE49-F238E27FC236}">
                <a16:creationId xmlns:a16="http://schemas.microsoft.com/office/drawing/2014/main" id="{A8F0688A-6E9B-3B35-D88E-E128CF456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8282" y="978539"/>
            <a:ext cx="1939636" cy="6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5;p45">
            <a:extLst>
              <a:ext uri="{FF2B5EF4-FFF2-40B4-BE49-F238E27FC236}">
                <a16:creationId xmlns:a16="http://schemas.microsoft.com/office/drawing/2014/main" id="{DAAC48EB-8388-10D4-09C5-5E9F67346D15}"/>
              </a:ext>
            </a:extLst>
          </p:cNvPr>
          <p:cNvCxnSpPr/>
          <p:nvPr/>
        </p:nvCxnSpPr>
        <p:spPr>
          <a:xfrm flipH="1">
            <a:off x="2143912" y="1338579"/>
            <a:ext cx="3585300" cy="108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4" name="Google Shape;496;p45">
            <a:extLst>
              <a:ext uri="{FF2B5EF4-FFF2-40B4-BE49-F238E27FC236}">
                <a16:creationId xmlns:a16="http://schemas.microsoft.com/office/drawing/2014/main" id="{B33D4E61-696B-AA54-0154-1EE35A3FA392}"/>
              </a:ext>
            </a:extLst>
          </p:cNvPr>
          <p:cNvSpPr txBox="1"/>
          <p:nvPr/>
        </p:nvSpPr>
        <p:spPr>
          <a:xfrm>
            <a:off x="3702548" y="2023771"/>
            <a:ext cx="51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CARD*Shark 2 &amp; 3 text mining algorithms to prioritize and</a:t>
            </a:r>
            <a:r>
              <a:rPr lang="en-US" dirty="0">
                <a:ea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triage AMR literature</a:t>
            </a:r>
            <a:endParaRPr dirty="0"/>
          </a:p>
        </p:txBody>
      </p:sp>
      <p:pic>
        <p:nvPicPr>
          <p:cNvPr id="15" name="Google Shape;497;p45" descr="Arjun Sharma.jpg">
            <a:extLst>
              <a:ext uri="{FF2B5EF4-FFF2-40B4-BE49-F238E27FC236}">
                <a16:creationId xmlns:a16="http://schemas.microsoft.com/office/drawing/2014/main" id="{AB5E477D-3D4C-2561-8E12-90BB84FFCF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18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8;p45" descr="Sachin.jpg">
            <a:extLst>
              <a:ext uri="{FF2B5EF4-FFF2-40B4-BE49-F238E27FC236}">
                <a16:creationId xmlns:a16="http://schemas.microsoft.com/office/drawing/2014/main" id="{24CD0F6F-153A-764A-1D0F-3BFEE58A56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66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99;p45">
            <a:extLst>
              <a:ext uri="{FF2B5EF4-FFF2-40B4-BE49-F238E27FC236}">
                <a16:creationId xmlns:a16="http://schemas.microsoft.com/office/drawing/2014/main" id="{294FF8CA-5DC2-A020-9C38-AEA0C39BE988}"/>
              </a:ext>
            </a:extLst>
          </p:cNvPr>
          <p:cNvSpPr txBox="1"/>
          <p:nvPr/>
        </p:nvSpPr>
        <p:spPr>
          <a:xfrm>
            <a:off x="6780974" y="5505750"/>
            <a:ext cx="221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Sharma &amp; Sachin Doshi, BBS ‘17</a:t>
            </a:r>
            <a:endParaRPr/>
          </a:p>
        </p:txBody>
      </p:sp>
      <p:pic>
        <p:nvPicPr>
          <p:cNvPr id="18" name="Google Shape;500;p45" descr="Unknown.png">
            <a:extLst>
              <a:ext uri="{FF2B5EF4-FFF2-40B4-BE49-F238E27FC236}">
                <a16:creationId xmlns:a16="http://schemas.microsoft.com/office/drawing/2014/main" id="{AE6E211B-A20A-9A9C-2467-FCFA2020BD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1" y="784922"/>
            <a:ext cx="1939636" cy="6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1;p45" descr="Unknown-1.png">
            <a:extLst>
              <a:ext uri="{FF2B5EF4-FFF2-40B4-BE49-F238E27FC236}">
                <a16:creationId xmlns:a16="http://schemas.microsoft.com/office/drawing/2014/main" id="{68BE1336-5185-486E-AC69-9230C22885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8249" y="1876222"/>
            <a:ext cx="665018" cy="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2;p45">
            <a:extLst>
              <a:ext uri="{FF2B5EF4-FFF2-40B4-BE49-F238E27FC236}">
                <a16:creationId xmlns:a16="http://schemas.microsoft.com/office/drawing/2014/main" id="{5A563927-723F-3CD9-F7E8-A9FD1E5C32DB}"/>
              </a:ext>
            </a:extLst>
          </p:cNvPr>
          <p:cNvSpPr txBox="1"/>
          <p:nvPr/>
        </p:nvSpPr>
        <p:spPr>
          <a:xfrm>
            <a:off x="520904" y="3337044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cxnSp>
        <p:nvCxnSpPr>
          <p:cNvPr id="33" name="Google Shape;503;p45">
            <a:extLst>
              <a:ext uri="{FF2B5EF4-FFF2-40B4-BE49-F238E27FC236}">
                <a16:creationId xmlns:a16="http://schemas.microsoft.com/office/drawing/2014/main" id="{62DB56AC-220A-4AB4-3F36-D2B189D79B27}"/>
              </a:ext>
            </a:extLst>
          </p:cNvPr>
          <p:cNvCxnSpPr/>
          <p:nvPr/>
        </p:nvCxnSpPr>
        <p:spPr>
          <a:xfrm>
            <a:off x="957649" y="1582135"/>
            <a:ext cx="0" cy="1755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Google Shape;504;p45">
            <a:extLst>
              <a:ext uri="{FF2B5EF4-FFF2-40B4-BE49-F238E27FC236}">
                <a16:creationId xmlns:a16="http://schemas.microsoft.com/office/drawing/2014/main" id="{5F87DC94-363C-EC40-B51D-64F9C45BAB0C}"/>
              </a:ext>
            </a:extLst>
          </p:cNvPr>
          <p:cNvSpPr txBox="1"/>
          <p:nvPr/>
        </p:nvSpPr>
        <p:spPr>
          <a:xfrm>
            <a:off x="1502840" y="2652809"/>
            <a:ext cx="109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curation</a:t>
            </a:r>
            <a:endParaRPr/>
          </a:p>
        </p:txBody>
      </p:sp>
      <p:pic>
        <p:nvPicPr>
          <p:cNvPr id="35" name="Google Shape;505;p45" descr="mode.tiff">
            <a:extLst>
              <a:ext uri="{FF2B5EF4-FFF2-40B4-BE49-F238E27FC236}">
                <a16:creationId xmlns:a16="http://schemas.microsoft.com/office/drawing/2014/main" id="{8C68C5FD-47DB-0A1C-3285-3346A0571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903" y="3983375"/>
            <a:ext cx="4248728" cy="1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06;p45">
            <a:extLst>
              <a:ext uri="{FF2B5EF4-FFF2-40B4-BE49-F238E27FC236}">
                <a16:creationId xmlns:a16="http://schemas.microsoft.com/office/drawing/2014/main" id="{3530DA0D-CA09-D9D3-D790-81C60ECA9B17}"/>
              </a:ext>
            </a:extLst>
          </p:cNvPr>
          <p:cNvSpPr txBox="1"/>
          <p:nvPr/>
        </p:nvSpPr>
        <p:spPr>
          <a:xfrm>
            <a:off x="292304" y="6035651"/>
            <a:ext cx="437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detection model with reference sequence, cut-offs, and parameters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sequence must be published and have GenBank accession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must have clear evidence of resistance</a:t>
            </a:r>
            <a:endParaRPr/>
          </a:p>
        </p:txBody>
      </p:sp>
      <p:sp>
        <p:nvSpPr>
          <p:cNvPr id="37" name="Google Shape;507;p45">
            <a:extLst>
              <a:ext uri="{FF2B5EF4-FFF2-40B4-BE49-F238E27FC236}">
                <a16:creationId xmlns:a16="http://schemas.microsoft.com/office/drawing/2014/main" id="{35B389C8-F516-E8D7-F6B6-EFAF5B82AC0E}"/>
              </a:ext>
            </a:extLst>
          </p:cNvPr>
          <p:cNvSpPr txBox="1"/>
          <p:nvPr/>
        </p:nvSpPr>
        <p:spPr>
          <a:xfrm>
            <a:off x="292299" y="539150"/>
            <a:ext cx="242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~10000 AMR publications per year</a:t>
            </a:r>
            <a:endParaRPr dirty="0"/>
          </a:p>
        </p:txBody>
      </p:sp>
      <p:pic>
        <p:nvPicPr>
          <p:cNvPr id="38" name="Google Shape;515;p46">
            <a:extLst>
              <a:ext uri="{FF2B5EF4-FFF2-40B4-BE49-F238E27FC236}">
                <a16:creationId xmlns:a16="http://schemas.microsoft.com/office/drawing/2014/main" id="{9B91BC3D-EADD-FE98-5311-BB8F27613E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465" y="5210966"/>
            <a:ext cx="1795180" cy="11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16;p46">
            <a:extLst>
              <a:ext uri="{FF2B5EF4-FFF2-40B4-BE49-F238E27FC236}">
                <a16:creationId xmlns:a16="http://schemas.microsoft.com/office/drawing/2014/main" id="{993171A6-4066-E05F-93DC-406950CF4EA4}"/>
              </a:ext>
            </a:extLst>
          </p:cNvPr>
          <p:cNvSpPr txBox="1"/>
          <p:nvPr/>
        </p:nvSpPr>
        <p:spPr>
          <a:xfrm>
            <a:off x="4903066" y="6410492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BBS ’20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7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BE334EF6-DBBB-3DDC-E843-BEAEF64C9D9A}"/>
              </a:ext>
            </a:extLst>
          </p:cNvPr>
          <p:cNvSpPr txBox="1"/>
          <p:nvPr/>
        </p:nvSpPr>
        <p:spPr>
          <a:xfrm>
            <a:off x="533719" y="1484480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 is not always possible or quick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 assembly is computationally intensive &amp; not error free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predict </a:t>
            </a:r>
            <a:r>
              <a:rPr lang="en-US" sz="20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AMR genes &amp; mutations accurately?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What about the unknown?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Which genes or mutations are driving clinical outcomes?</a:t>
            </a:r>
            <a:endParaRPr dirty="0"/>
          </a:p>
        </p:txBody>
      </p:sp>
      <p:sp>
        <p:nvSpPr>
          <p:cNvPr id="4" name="Google Shape;570;p50">
            <a:extLst>
              <a:ext uri="{FF2B5EF4-FFF2-40B4-BE49-F238E27FC236}">
                <a16:creationId xmlns:a16="http://schemas.microsoft.com/office/drawing/2014/main" id="{F6E12D6D-1F48-B0CA-772B-2257493F8685}"/>
              </a:ext>
            </a:extLst>
          </p:cNvPr>
          <p:cNvSpPr txBox="1"/>
          <p:nvPr/>
        </p:nvSpPr>
        <p:spPr>
          <a:xfrm>
            <a:off x="96938" y="94719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0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5C1E-7C62-1C10-8700-7F74C2F9E7AA}"/>
              </a:ext>
            </a:extLst>
          </p:cNvPr>
          <p:cNvSpPr txBox="1"/>
          <p:nvPr/>
        </p:nvSpPr>
        <p:spPr>
          <a:xfrm>
            <a:off x="746359" y="908769"/>
            <a:ext cx="2404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homolog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CE13-6AC1-2AC8-56B4-8E5F2AB6F23B}"/>
              </a:ext>
            </a:extLst>
          </p:cNvPr>
          <p:cNvSpPr txBox="1"/>
          <p:nvPr/>
        </p:nvSpPr>
        <p:spPr>
          <a:xfrm>
            <a:off x="1294308" y="1585458"/>
            <a:ext cx="22316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variant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072C-B85E-9859-A27B-C9ADFB13DE54}"/>
              </a:ext>
            </a:extLst>
          </p:cNvPr>
          <p:cNvSpPr txBox="1"/>
          <p:nvPr/>
        </p:nvSpPr>
        <p:spPr>
          <a:xfrm>
            <a:off x="1794204" y="2320401"/>
            <a:ext cx="2541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rRNA</a:t>
            </a:r>
            <a:r>
              <a:rPr lang="en-US" dirty="0"/>
              <a:t> gene variant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2C0B-B146-2361-590D-1C5CAD0F087D}"/>
              </a:ext>
            </a:extLst>
          </p:cNvPr>
          <p:cNvSpPr txBox="1"/>
          <p:nvPr/>
        </p:nvSpPr>
        <p:spPr>
          <a:xfrm>
            <a:off x="2506674" y="3077967"/>
            <a:ext cx="30014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overexpression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2248-C80F-B2F3-6D5E-C0BC712027D5}"/>
              </a:ext>
            </a:extLst>
          </p:cNvPr>
          <p:cNvSpPr txBox="1"/>
          <p:nvPr/>
        </p:nvSpPr>
        <p:spPr>
          <a:xfrm>
            <a:off x="3150984" y="3813849"/>
            <a:ext cx="24449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 knockout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6CF8-D37D-5DD8-4645-3B7769E18B65}"/>
              </a:ext>
            </a:extLst>
          </p:cNvPr>
          <p:cNvSpPr txBox="1"/>
          <p:nvPr/>
        </p:nvSpPr>
        <p:spPr>
          <a:xfrm>
            <a:off x="3729328" y="4651646"/>
            <a:ext cx="30568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nonfunctional insertion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56F9-8371-1339-AE19-B0F8AE74A611}"/>
              </a:ext>
            </a:extLst>
          </p:cNvPr>
          <p:cNvSpPr txBox="1"/>
          <p:nvPr/>
        </p:nvSpPr>
        <p:spPr>
          <a:xfrm>
            <a:off x="4356067" y="5409892"/>
            <a:ext cx="25364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 cluster meta-model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BA47-E59E-C27E-270A-4CA7B1E8E8C2}"/>
              </a:ext>
            </a:extLst>
          </p:cNvPr>
          <p:cNvSpPr txBox="1"/>
          <p:nvPr/>
        </p:nvSpPr>
        <p:spPr>
          <a:xfrm>
            <a:off x="4899098" y="6149663"/>
            <a:ext cx="32319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efflux pump system meta-model</a:t>
            </a:r>
          </a:p>
        </p:txBody>
      </p:sp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DCE24496-D43F-F94D-290A-3A1A24048CDE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 i="1" dirty="0"/>
          </a:p>
        </p:txBody>
      </p:sp>
      <p:sp>
        <p:nvSpPr>
          <p:cNvPr id="22" name="Google Shape;570;p50">
            <a:extLst>
              <a:ext uri="{FF2B5EF4-FFF2-40B4-BE49-F238E27FC236}">
                <a16:creationId xmlns:a16="http://schemas.microsoft.com/office/drawing/2014/main" id="{0525CD20-4DC5-08C7-545A-AFD3307383C6}"/>
              </a:ext>
            </a:extLst>
          </p:cNvPr>
          <p:cNvSpPr txBox="1"/>
          <p:nvPr/>
        </p:nvSpPr>
        <p:spPr>
          <a:xfrm>
            <a:off x="3729328" y="94098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extended spectrum beta-lactamase</a:t>
            </a:r>
            <a:endParaRPr sz="1200" i="1" baseline="-25000" dirty="0"/>
          </a:p>
        </p:txBody>
      </p:sp>
      <p:sp>
        <p:nvSpPr>
          <p:cNvPr id="23" name="Google Shape;570;p50">
            <a:extLst>
              <a:ext uri="{FF2B5EF4-FFF2-40B4-BE49-F238E27FC236}">
                <a16:creationId xmlns:a16="http://schemas.microsoft.com/office/drawing/2014/main" id="{3129A585-2D9A-1982-54EC-24C038B8F950}"/>
              </a:ext>
            </a:extLst>
          </p:cNvPr>
          <p:cNvSpPr txBox="1"/>
          <p:nvPr/>
        </p:nvSpPr>
        <p:spPr>
          <a:xfrm>
            <a:off x="4273468" y="160950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fluoroquinolone resistant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gyrB</a:t>
            </a:r>
            <a:endParaRPr sz="1200" i="1" baseline="-25000" dirty="0"/>
          </a:p>
        </p:txBody>
      </p:sp>
      <p:sp>
        <p:nvSpPr>
          <p:cNvPr id="24" name="Google Shape;570;p50">
            <a:extLst>
              <a:ext uri="{FF2B5EF4-FFF2-40B4-BE49-F238E27FC236}">
                <a16:creationId xmlns:a16="http://schemas.microsoft.com/office/drawing/2014/main" id="{343274BA-056A-09DF-4F5B-56775C01C05D}"/>
              </a:ext>
            </a:extLst>
          </p:cNvPr>
          <p:cNvSpPr txBox="1"/>
          <p:nvPr/>
        </p:nvSpPr>
        <p:spPr>
          <a:xfrm>
            <a:off x="4807891" y="236154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hygromycin B resistant 23S rRNA</a:t>
            </a:r>
            <a:endParaRPr sz="1200" i="1" baseline="-25000" dirty="0"/>
          </a:p>
        </p:txBody>
      </p:sp>
      <p:sp>
        <p:nvSpPr>
          <p:cNvPr id="25" name="Google Shape;570;p50">
            <a:extLst>
              <a:ext uri="{FF2B5EF4-FFF2-40B4-BE49-F238E27FC236}">
                <a16:creationId xmlns:a16="http://schemas.microsoft.com/office/drawing/2014/main" id="{BF38AEAA-2E29-68B0-37C6-E3441B70E243}"/>
              </a:ext>
            </a:extLst>
          </p:cNvPr>
          <p:cNvSpPr txBox="1"/>
          <p:nvPr/>
        </p:nvSpPr>
        <p:spPr>
          <a:xfrm>
            <a:off x="5827782" y="3130018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upregulated MDR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Pseudomonas</a:t>
            </a:r>
            <a:endParaRPr sz="1200" i="1" baseline="-25000" dirty="0"/>
          </a:p>
        </p:txBody>
      </p:sp>
      <p:sp>
        <p:nvSpPr>
          <p:cNvPr id="26" name="Google Shape;570;p50">
            <a:extLst>
              <a:ext uri="{FF2B5EF4-FFF2-40B4-BE49-F238E27FC236}">
                <a16:creationId xmlns:a16="http://schemas.microsoft.com/office/drawing/2014/main" id="{9E85E524-5390-C6EB-7C54-6EDF300A7B04}"/>
              </a:ext>
            </a:extLst>
          </p:cNvPr>
          <p:cNvSpPr txBox="1"/>
          <p:nvPr/>
        </p:nvSpPr>
        <p:spPr>
          <a:xfrm>
            <a:off x="6162760" y="3861066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imipenem resistance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baumannii</a:t>
            </a:r>
            <a:endParaRPr sz="1200" i="1" baseline="-25000"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15C51CAE-873B-77AB-165E-E448D9874BCD}"/>
              </a:ext>
            </a:extLst>
          </p:cNvPr>
          <p:cNvSpPr txBox="1"/>
          <p:nvPr/>
        </p:nvSpPr>
        <p:spPr>
          <a:xfrm>
            <a:off x="7148079" y="542370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vancomycin resistance</a:t>
            </a:r>
            <a:endParaRPr sz="1200" i="1" baseline="-25000" dirty="0"/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B5E730D8-D77C-83F4-BCEF-CD6EB56157AD}"/>
              </a:ext>
            </a:extLst>
          </p:cNvPr>
          <p:cNvSpPr txBox="1"/>
          <p:nvPr/>
        </p:nvSpPr>
        <p:spPr>
          <a:xfrm>
            <a:off x="4145987" y="2286792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29" name="Google Shape;570;p50">
            <a:extLst>
              <a:ext uri="{FF2B5EF4-FFF2-40B4-BE49-F238E27FC236}">
                <a16:creationId xmlns:a16="http://schemas.microsoft.com/office/drawing/2014/main" id="{5CA418B2-7B72-7BC7-442C-C230B846D191}"/>
              </a:ext>
            </a:extLst>
          </p:cNvPr>
          <p:cNvSpPr txBox="1"/>
          <p:nvPr/>
        </p:nvSpPr>
        <p:spPr>
          <a:xfrm>
            <a:off x="3342037" y="154388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0" name="Google Shape;570;p50">
            <a:extLst>
              <a:ext uri="{FF2B5EF4-FFF2-40B4-BE49-F238E27FC236}">
                <a16:creationId xmlns:a16="http://schemas.microsoft.com/office/drawing/2014/main" id="{7A9473D7-4137-A1AF-F3D6-09ADDE87BC8A}"/>
              </a:ext>
            </a:extLst>
          </p:cNvPr>
          <p:cNvSpPr txBox="1"/>
          <p:nvPr/>
        </p:nvSpPr>
        <p:spPr>
          <a:xfrm>
            <a:off x="5321430" y="305393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1" name="Google Shape;516;p46">
            <a:extLst>
              <a:ext uri="{FF2B5EF4-FFF2-40B4-BE49-F238E27FC236}">
                <a16:creationId xmlns:a16="http://schemas.microsoft.com/office/drawing/2014/main" id="{72C698C3-02E0-24AD-A182-310EAADD5FF7}"/>
              </a:ext>
            </a:extLst>
          </p:cNvPr>
          <p:cNvSpPr txBox="1"/>
          <p:nvPr/>
        </p:nvSpPr>
        <p:spPr>
          <a:xfrm>
            <a:off x="179512" y="6288295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Karyn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Mukiri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PhD Student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person, outdoor, building, glasses&#10;&#10;Description automatically generated">
            <a:extLst>
              <a:ext uri="{FF2B5EF4-FFF2-40B4-BE49-F238E27FC236}">
                <a16:creationId xmlns:a16="http://schemas.microsoft.com/office/drawing/2014/main" id="{012E0679-F999-E5F7-8973-BA154C46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3" y="4411749"/>
            <a:ext cx="1858501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A4B4E-4C57-5310-7CA0-ED7511DD191F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Impact"/>
              </a:rPr>
              <a:t>Resistance Gene Identifier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93AF5-80CD-8932-8FC6-93D594911909}"/>
              </a:ext>
            </a:extLst>
          </p:cNvPr>
          <p:cNvSpPr/>
          <p:nvPr/>
        </p:nvSpPr>
        <p:spPr>
          <a:xfrm>
            <a:off x="1043608" y="1340768"/>
            <a:ext cx="2323268" cy="3760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57AF0-DB49-A6DB-86B2-5B3F1504E00D}"/>
              </a:ext>
            </a:extLst>
          </p:cNvPr>
          <p:cNvSpPr/>
          <p:nvPr/>
        </p:nvSpPr>
        <p:spPr>
          <a:xfrm>
            <a:off x="1600831" y="1654937"/>
            <a:ext cx="1140980" cy="19676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CE429-7E20-9F13-990A-FE8F8C61BCA0}"/>
              </a:ext>
            </a:extLst>
          </p:cNvPr>
          <p:cNvSpPr/>
          <p:nvPr/>
        </p:nvSpPr>
        <p:spPr>
          <a:xfrm>
            <a:off x="1920292" y="1902553"/>
            <a:ext cx="553644" cy="80003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FFB6A-54B6-9456-7CC2-D4F402324D07}"/>
              </a:ext>
            </a:extLst>
          </p:cNvPr>
          <p:cNvSpPr txBox="1"/>
          <p:nvPr/>
        </p:nvSpPr>
        <p:spPr>
          <a:xfrm>
            <a:off x="3297425" y="1559560"/>
            <a:ext cx="8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54CAD-3445-592A-CFCB-E501085A8A47}"/>
              </a:ext>
            </a:extLst>
          </p:cNvPr>
          <p:cNvSpPr txBox="1"/>
          <p:nvPr/>
        </p:nvSpPr>
        <p:spPr>
          <a:xfrm>
            <a:off x="3609572" y="2597286"/>
            <a:ext cx="66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4E7D-A084-87E8-B729-2C15D0F77E4B}"/>
              </a:ext>
            </a:extLst>
          </p:cNvPr>
          <p:cNvSpPr txBox="1"/>
          <p:nvPr/>
        </p:nvSpPr>
        <p:spPr>
          <a:xfrm>
            <a:off x="3780083" y="39067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loose / discovery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C098F-B56B-E535-AACC-7DCAA2C95E52}"/>
              </a:ext>
            </a:extLst>
          </p:cNvPr>
          <p:cNvCxnSpPr/>
          <p:nvPr/>
        </p:nvCxnSpPr>
        <p:spPr>
          <a:xfrm flipH="1">
            <a:off x="2315182" y="1829682"/>
            <a:ext cx="962396" cy="31469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1D61-5349-9FA4-EFA7-F8244D512276}"/>
              </a:ext>
            </a:extLst>
          </p:cNvPr>
          <p:cNvCxnSpPr/>
          <p:nvPr/>
        </p:nvCxnSpPr>
        <p:spPr>
          <a:xfrm flipH="1">
            <a:off x="2335030" y="2831557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BE820-5005-0DE9-2686-9D0B31E8B096}"/>
              </a:ext>
            </a:extLst>
          </p:cNvPr>
          <p:cNvCxnSpPr/>
          <p:nvPr/>
        </p:nvCxnSpPr>
        <p:spPr>
          <a:xfrm flipH="1">
            <a:off x="2515463" y="4123724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F79606-3112-4E0D-7CE8-DC2C1383F774}"/>
              </a:ext>
            </a:extLst>
          </p:cNvPr>
          <p:cNvSpPr txBox="1"/>
          <p:nvPr/>
        </p:nvSpPr>
        <p:spPr>
          <a:xfrm>
            <a:off x="3449825" y="1919834"/>
            <a:ext cx="161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matches reference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92E7C-D0E9-0A1E-12F2-17F5ED590DDB}"/>
              </a:ext>
            </a:extLst>
          </p:cNvPr>
          <p:cNvSpPr txBox="1"/>
          <p:nvPr/>
        </p:nvSpPr>
        <p:spPr>
          <a:xfrm>
            <a:off x="3790005" y="2927946"/>
            <a:ext cx="13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within 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EB514-C5C4-6122-19A8-DDDE027C59C9}"/>
              </a:ext>
            </a:extLst>
          </p:cNvPr>
          <p:cNvSpPr txBox="1"/>
          <p:nvPr/>
        </p:nvSpPr>
        <p:spPr>
          <a:xfrm>
            <a:off x="3942405" y="4276934"/>
            <a:ext cx="14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outside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of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32CC7-0632-6865-7351-04B037E7E5C0}"/>
              </a:ext>
            </a:extLst>
          </p:cNvPr>
          <p:cNvSpPr txBox="1"/>
          <p:nvPr/>
        </p:nvSpPr>
        <p:spPr>
          <a:xfrm>
            <a:off x="4967866" y="1813951"/>
            <a:ext cx="1362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known”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DE44A-59FA-2D56-8BFB-C8B34560AA51}"/>
              </a:ext>
            </a:extLst>
          </p:cNvPr>
          <p:cNvSpPr txBox="1"/>
          <p:nvPr/>
        </p:nvSpPr>
        <p:spPr>
          <a:xfrm>
            <a:off x="5259174" y="2819557"/>
            <a:ext cx="155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unknown”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29D8E-A720-9A68-1C15-7B54E7B91D61}"/>
              </a:ext>
            </a:extLst>
          </p:cNvPr>
          <p:cNvSpPr txBox="1"/>
          <p:nvPr/>
        </p:nvSpPr>
        <p:spPr>
          <a:xfrm>
            <a:off x="6058253" y="3936058"/>
            <a:ext cx="173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“unknown unknown”</a:t>
            </a:r>
          </a:p>
        </p:txBody>
      </p:sp>
      <p:pic>
        <p:nvPicPr>
          <p:cNvPr id="20" name="Picture 19" descr="mental1-12dbig.jpg">
            <a:extLst>
              <a:ext uri="{FF2B5EF4-FFF2-40B4-BE49-F238E27FC236}">
                <a16:creationId xmlns:a16="http://schemas.microsoft.com/office/drawing/2014/main" id="{EFC2DEF6-BC55-24D2-F020-1DA74443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0688"/>
            <a:ext cx="942438" cy="14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56">
            <a:extLst>
              <a:ext uri="{FF2B5EF4-FFF2-40B4-BE49-F238E27FC236}">
                <a16:creationId xmlns:a16="http://schemas.microsoft.com/office/drawing/2014/main" id="{06A50D72-63BB-40EB-AA28-E1323F637DFE}"/>
              </a:ext>
            </a:extLst>
          </p:cNvPr>
          <p:cNvSpPr/>
          <p:nvPr/>
        </p:nvSpPr>
        <p:spPr>
          <a:xfrm>
            <a:off x="3646397" y="1716000"/>
            <a:ext cx="1622137" cy="478001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8;p56">
            <a:extLst>
              <a:ext uri="{FF2B5EF4-FFF2-40B4-BE49-F238E27FC236}">
                <a16:creationId xmlns:a16="http://schemas.microsoft.com/office/drawing/2014/main" id="{FA2F4B3A-FAD4-A618-C32D-304BFBE78410}"/>
              </a:ext>
            </a:extLst>
          </p:cNvPr>
          <p:cNvSpPr/>
          <p:nvPr/>
        </p:nvSpPr>
        <p:spPr>
          <a:xfrm>
            <a:off x="3645525" y="1715114"/>
            <a:ext cx="1622137" cy="2801303"/>
          </a:xfrm>
          <a:prstGeom prst="rect">
            <a:avLst/>
          </a:prstGeom>
          <a:solidFill>
            <a:srgbClr val="6193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9;p56">
            <a:extLst>
              <a:ext uri="{FF2B5EF4-FFF2-40B4-BE49-F238E27FC236}">
                <a16:creationId xmlns:a16="http://schemas.microsoft.com/office/drawing/2014/main" id="{C770E7D9-590C-6658-51FE-E2D80340EA6C}"/>
              </a:ext>
            </a:extLst>
          </p:cNvPr>
          <p:cNvSpPr/>
          <p:nvPr/>
        </p:nvSpPr>
        <p:spPr>
          <a:xfrm>
            <a:off x="3646397" y="4516806"/>
            <a:ext cx="1622137" cy="1729693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40;p56">
            <a:extLst>
              <a:ext uri="{FF2B5EF4-FFF2-40B4-BE49-F238E27FC236}">
                <a16:creationId xmlns:a16="http://schemas.microsoft.com/office/drawing/2014/main" id="{ECE0E002-2E82-A0C5-97F0-2414DBE62635}"/>
              </a:ext>
            </a:extLst>
          </p:cNvPr>
          <p:cNvSpPr/>
          <p:nvPr/>
        </p:nvSpPr>
        <p:spPr>
          <a:xfrm>
            <a:off x="3645524" y="6246890"/>
            <a:ext cx="1622137" cy="24873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41;p56">
            <a:extLst>
              <a:ext uri="{FF2B5EF4-FFF2-40B4-BE49-F238E27FC236}">
                <a16:creationId xmlns:a16="http://schemas.microsoft.com/office/drawing/2014/main" id="{E8BAD557-2A60-9288-7C40-3D35CB649682}"/>
              </a:ext>
            </a:extLst>
          </p:cNvPr>
          <p:cNvSpPr txBox="1"/>
          <p:nvPr/>
        </p:nvSpPr>
        <p:spPr>
          <a:xfrm>
            <a:off x="3718762" y="281774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sp>
        <p:nvSpPr>
          <p:cNvPr id="24" name="Google Shape;642;p56">
            <a:extLst>
              <a:ext uri="{FF2B5EF4-FFF2-40B4-BE49-F238E27FC236}">
                <a16:creationId xmlns:a16="http://schemas.microsoft.com/office/drawing/2014/main" id="{D0184BD4-0E50-8BFC-4574-99B4F1DB8B5B}"/>
              </a:ext>
            </a:extLst>
          </p:cNvPr>
          <p:cNvSpPr txBox="1"/>
          <p:nvPr/>
        </p:nvSpPr>
        <p:spPr>
          <a:xfrm>
            <a:off x="3718762" y="501755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43;p56">
            <a:extLst>
              <a:ext uri="{FF2B5EF4-FFF2-40B4-BE49-F238E27FC236}">
                <a16:creationId xmlns:a16="http://schemas.microsoft.com/office/drawing/2014/main" id="{4984CBFD-2E18-0F5E-44EC-3EA052B0E160}"/>
              </a:ext>
            </a:extLst>
          </p:cNvPr>
          <p:cNvSpPr txBox="1"/>
          <p:nvPr/>
        </p:nvSpPr>
        <p:spPr>
          <a:xfrm>
            <a:off x="3718762" y="6183076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/>
          </a:p>
        </p:txBody>
      </p:sp>
      <p:sp>
        <p:nvSpPr>
          <p:cNvPr id="26" name="Google Shape;644;p56">
            <a:extLst>
              <a:ext uri="{FF2B5EF4-FFF2-40B4-BE49-F238E27FC236}">
                <a16:creationId xmlns:a16="http://schemas.microsoft.com/office/drawing/2014/main" id="{382E6611-1BD6-E699-83BD-005C674F18E8}"/>
              </a:ext>
            </a:extLst>
          </p:cNvPr>
          <p:cNvSpPr txBox="1"/>
          <p:nvPr/>
        </p:nvSpPr>
        <p:spPr>
          <a:xfrm>
            <a:off x="5471890" y="1724610"/>
            <a:ext cx="345638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genes are the needle in the haystack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takes a lot of (expensive) DNA sequencing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is very fragmentary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sensitive to the diversity of reference data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 if we find an AMR gene, which bacteria did it come from?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608;p54">
            <a:extLst>
              <a:ext uri="{FF2B5EF4-FFF2-40B4-BE49-F238E27FC236}">
                <a16:creationId xmlns:a16="http://schemas.microsoft.com/office/drawing/2014/main" id="{D3EEEC96-3405-DB57-1D80-5A399E2F06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290" y="2957655"/>
            <a:ext cx="1887574" cy="19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76247351-5621-E1E6-FE66-57921E51ADAF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661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233EB98-495C-F5E5-1C45-6F0CDB1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72373"/>
            <a:ext cx="6965576" cy="4912191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656A3E9-D1F6-D6EE-1BAF-C5423869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5" y="2061882"/>
            <a:ext cx="4579419" cy="4442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87A54B5D-3384-EFB7-AE12-4600B098A8BD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Guitor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Capturing the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robust and reliable targeted capture method for detecting antibiotic resistance determinants.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Antimicrobial Agents and Chemotherapy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64, e01324-19.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53E07-F33A-82D6-253A-69F953BBA557}"/>
              </a:ext>
            </a:extLst>
          </p:cNvPr>
          <p:cNvSpPr/>
          <p:nvPr/>
        </p:nvSpPr>
        <p:spPr>
          <a:xfrm>
            <a:off x="4463906" y="2169991"/>
            <a:ext cx="266564" cy="24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570;p50">
            <a:extLst>
              <a:ext uri="{FF2B5EF4-FFF2-40B4-BE49-F238E27FC236}">
                <a16:creationId xmlns:a16="http://schemas.microsoft.com/office/drawing/2014/main" id="{D2B58E10-DB57-7868-B4C7-4B84D740DC0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70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4;p56">
            <a:extLst>
              <a:ext uri="{FF2B5EF4-FFF2-40B4-BE49-F238E27FC236}">
                <a16:creationId xmlns:a16="http://schemas.microsoft.com/office/drawing/2014/main" id="{D7191BFD-40B8-123C-196E-B913F5891AF0}"/>
              </a:ext>
            </a:extLst>
          </p:cNvPr>
          <p:cNvSpPr txBox="1"/>
          <p:nvPr/>
        </p:nvSpPr>
        <p:spPr>
          <a:xfrm>
            <a:off x="2330337" y="12538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7435-4372-409F-0709-6FA052B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148"/>
            <a:ext cx="8249010" cy="31735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653A2C-5147-CA0A-AF3A-DDE442C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7" y="2679826"/>
            <a:ext cx="3308211" cy="529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47A97799-307B-D3E8-4EFA-704C85342E6C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795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4;p56">
            <a:extLst>
              <a:ext uri="{FF2B5EF4-FFF2-40B4-BE49-F238E27FC236}">
                <a16:creationId xmlns:a16="http://schemas.microsoft.com/office/drawing/2014/main" id="{F70C0934-9591-F6B3-BDA7-52DD6EB4CA9F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Bowtie2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48406E5A-C13C-1312-B8EF-1914D0AF7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9"/>
            <a:ext cx="5681978" cy="39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4;p56">
            <a:extLst>
              <a:ext uri="{FF2B5EF4-FFF2-40B4-BE49-F238E27FC236}">
                <a16:creationId xmlns:a16="http://schemas.microsoft.com/office/drawing/2014/main" id="{D1108247-3CCD-F104-8337-6EB2677B7C90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380B8-48F4-7299-5439-18175A5ED018}"/>
              </a:ext>
            </a:extLst>
          </p:cNvPr>
          <p:cNvCxnSpPr/>
          <p:nvPr/>
        </p:nvCxnSpPr>
        <p:spPr>
          <a:xfrm flipH="1">
            <a:off x="5390040" y="42554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1A057-F90B-CD51-4212-514A201002C5}"/>
              </a:ext>
            </a:extLst>
          </p:cNvPr>
          <p:cNvCxnSpPr/>
          <p:nvPr/>
        </p:nvCxnSpPr>
        <p:spPr>
          <a:xfrm flipH="1">
            <a:off x="5390039" y="316673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20F80-6ABA-C7DF-ABA9-62BF11E8BA0E}"/>
              </a:ext>
            </a:extLst>
          </p:cNvPr>
          <p:cNvCxnSpPr/>
          <p:nvPr/>
        </p:nvCxnSpPr>
        <p:spPr>
          <a:xfrm flipH="1">
            <a:off x="5366842" y="3304955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D26A2-2832-AA8E-D726-B30BA710333F}"/>
              </a:ext>
            </a:extLst>
          </p:cNvPr>
          <p:cNvCxnSpPr/>
          <p:nvPr/>
        </p:nvCxnSpPr>
        <p:spPr>
          <a:xfrm flipH="1">
            <a:off x="5524748" y="4378843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89B9A-032A-188D-62B7-2B36634A8CDB}"/>
              </a:ext>
            </a:extLst>
          </p:cNvPr>
          <p:cNvCxnSpPr/>
          <p:nvPr/>
        </p:nvCxnSpPr>
        <p:spPr>
          <a:xfrm flipH="1">
            <a:off x="6669520" y="492819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1DB50-E0D9-6E6C-549C-66E0DB3BA937}"/>
              </a:ext>
            </a:extLst>
          </p:cNvPr>
          <p:cNvCxnSpPr/>
          <p:nvPr/>
        </p:nvCxnSpPr>
        <p:spPr>
          <a:xfrm flipH="1">
            <a:off x="5246618" y="3042685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FFEB4-3D1D-FD59-FA0A-6BCF6951114F}"/>
              </a:ext>
            </a:extLst>
          </p:cNvPr>
          <p:cNvCxnSpPr/>
          <p:nvPr/>
        </p:nvCxnSpPr>
        <p:spPr>
          <a:xfrm flipH="1">
            <a:off x="5641039" y="4116573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44;p56">
            <a:extLst>
              <a:ext uri="{FF2B5EF4-FFF2-40B4-BE49-F238E27FC236}">
                <a16:creationId xmlns:a16="http://schemas.microsoft.com/office/drawing/2014/main" id="{044546E6-AF10-FE11-477F-87251338BAB6}"/>
              </a:ext>
            </a:extLst>
          </p:cNvPr>
          <p:cNvSpPr txBox="1"/>
          <p:nvPr/>
        </p:nvSpPr>
        <p:spPr>
          <a:xfrm>
            <a:off x="5573073" y="289804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4;p56">
            <a:extLst>
              <a:ext uri="{FF2B5EF4-FFF2-40B4-BE49-F238E27FC236}">
                <a16:creationId xmlns:a16="http://schemas.microsoft.com/office/drawing/2014/main" id="{F2168E54-D924-E0CF-FEC0-FAD1BBFB6ACF}"/>
              </a:ext>
            </a:extLst>
          </p:cNvPr>
          <p:cNvSpPr txBox="1"/>
          <p:nvPr/>
        </p:nvSpPr>
        <p:spPr>
          <a:xfrm>
            <a:off x="5977709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10;p36">
            <a:extLst>
              <a:ext uri="{FF2B5EF4-FFF2-40B4-BE49-F238E27FC236}">
                <a16:creationId xmlns:a16="http://schemas.microsoft.com/office/drawing/2014/main" id="{1D02ADF9-3981-2D42-6C8D-BE3C27FCCE19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Google Shape;669;p58">
            <a:extLst>
              <a:ext uri="{FF2B5EF4-FFF2-40B4-BE49-F238E27FC236}">
                <a16:creationId xmlns:a16="http://schemas.microsoft.com/office/drawing/2014/main" id="{B3C8045E-B786-FA36-0FCA-9FC65D326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56E48002-760F-7626-011D-AE8F9E2BECA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5283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3F9797EB-0957-8D23-760C-C6E9DC1630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8"/>
            <a:ext cx="5681978" cy="39659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4;p56">
            <a:extLst>
              <a:ext uri="{FF2B5EF4-FFF2-40B4-BE49-F238E27FC236}">
                <a16:creationId xmlns:a16="http://schemas.microsoft.com/office/drawing/2014/main" id="{B55D917F-7A36-4723-30D8-70AB8A8DD423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KMA algorithm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44;p56">
            <a:extLst>
              <a:ext uri="{FF2B5EF4-FFF2-40B4-BE49-F238E27FC236}">
                <a16:creationId xmlns:a16="http://schemas.microsoft.com/office/drawing/2014/main" id="{88EE65B1-07B3-DA6C-9752-15043E16B718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F0D0F-9FC0-EFF2-5175-7D77452101AC}"/>
              </a:ext>
            </a:extLst>
          </p:cNvPr>
          <p:cNvCxnSpPr/>
          <p:nvPr/>
        </p:nvCxnSpPr>
        <p:spPr>
          <a:xfrm flipH="1">
            <a:off x="5373929" y="3844282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25649-C12F-C3F2-0603-FCC34761D60A}"/>
              </a:ext>
            </a:extLst>
          </p:cNvPr>
          <p:cNvCxnSpPr/>
          <p:nvPr/>
        </p:nvCxnSpPr>
        <p:spPr>
          <a:xfrm flipH="1">
            <a:off x="5659397" y="4116572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404C8-16BC-87D6-D532-2ED397684E32}"/>
              </a:ext>
            </a:extLst>
          </p:cNvPr>
          <p:cNvCxnSpPr/>
          <p:nvPr/>
        </p:nvCxnSpPr>
        <p:spPr>
          <a:xfrm flipH="1">
            <a:off x="5352665" y="42477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3ADEB-DBAE-1109-C9B3-6CB32C5CBA38}"/>
              </a:ext>
            </a:extLst>
          </p:cNvPr>
          <p:cNvCxnSpPr/>
          <p:nvPr/>
        </p:nvCxnSpPr>
        <p:spPr>
          <a:xfrm flipH="1">
            <a:off x="5373929" y="3971726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E04B71-A231-1718-02FC-F5A2A824A3E6}"/>
              </a:ext>
            </a:extLst>
          </p:cNvPr>
          <p:cNvCxnSpPr/>
          <p:nvPr/>
        </p:nvCxnSpPr>
        <p:spPr>
          <a:xfrm flipH="1">
            <a:off x="5243711" y="3708991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38DEA0-361B-227A-E687-14E44C8F1D56}"/>
              </a:ext>
            </a:extLst>
          </p:cNvPr>
          <p:cNvCxnSpPr/>
          <p:nvPr/>
        </p:nvCxnSpPr>
        <p:spPr>
          <a:xfrm flipH="1">
            <a:off x="5510570" y="43793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44;p56">
            <a:extLst>
              <a:ext uri="{FF2B5EF4-FFF2-40B4-BE49-F238E27FC236}">
                <a16:creationId xmlns:a16="http://schemas.microsoft.com/office/drawing/2014/main" id="{9928E7CE-03DC-97B5-4D19-2D792501012B}"/>
              </a:ext>
            </a:extLst>
          </p:cNvPr>
          <p:cNvSpPr txBox="1"/>
          <p:nvPr/>
        </p:nvSpPr>
        <p:spPr>
          <a:xfrm>
            <a:off x="5579840" y="357327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44;p56">
            <a:extLst>
              <a:ext uri="{FF2B5EF4-FFF2-40B4-BE49-F238E27FC236}">
                <a16:creationId xmlns:a16="http://schemas.microsoft.com/office/drawing/2014/main" id="{94FA8DEC-C8D0-B128-22E5-FB29A6269792}"/>
              </a:ext>
            </a:extLst>
          </p:cNvPr>
          <p:cNvSpPr txBox="1"/>
          <p:nvPr/>
        </p:nvSpPr>
        <p:spPr>
          <a:xfrm>
            <a:off x="5982584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106FA7-C6D8-06C9-0F67-67B8CCEA7D0C}"/>
              </a:ext>
            </a:extLst>
          </p:cNvPr>
          <p:cNvCxnSpPr/>
          <p:nvPr/>
        </p:nvCxnSpPr>
        <p:spPr>
          <a:xfrm flipH="1">
            <a:off x="6676607" y="45317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1C6F972C-10DD-A59E-6F3F-3CD0B50288A8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" name="Google Shape;669;p58">
            <a:extLst>
              <a:ext uri="{FF2B5EF4-FFF2-40B4-BE49-F238E27FC236}">
                <a16:creationId xmlns:a16="http://schemas.microsoft.com/office/drawing/2014/main" id="{76CA60C7-8B0F-F46A-F7A0-652684B77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8;p17">
            <a:extLst>
              <a:ext uri="{FF2B5EF4-FFF2-40B4-BE49-F238E27FC236}">
                <a16:creationId xmlns:a16="http://schemas.microsoft.com/office/drawing/2014/main" id="{8599EF97-A7EC-B4A0-CDBE-2AF666CBCED4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Clausen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2018. Rapid and precise alignment of raw reads against redundant databases with KMA.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BMC Bioinformatics 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19:307.</a:t>
            </a:r>
            <a:endParaRPr sz="900" dirty="0"/>
          </a:p>
        </p:txBody>
      </p:sp>
      <p:sp>
        <p:nvSpPr>
          <p:cNvPr id="33" name="Google Shape;570;p50">
            <a:extLst>
              <a:ext uri="{FF2B5EF4-FFF2-40B4-BE49-F238E27FC236}">
                <a16:creationId xmlns:a16="http://schemas.microsoft.com/office/drawing/2014/main" id="{DE4EB780-4D8D-C6FB-4A24-6EE8A28B32FF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013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D6208351-6DFE-C144-A421-9BA49DF53C24}"/>
              </a:ext>
            </a:extLst>
          </p:cNvPr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15">
            <a:extLst>
              <a:ext uri="{FF2B5EF4-FFF2-40B4-BE49-F238E27FC236}">
                <a16:creationId xmlns:a16="http://schemas.microsoft.com/office/drawing/2014/main" id="{1626796E-DB7A-4344-88F9-A1C875E2A289}"/>
              </a:ext>
            </a:extLst>
          </p:cNvPr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9;p15">
            <a:extLst>
              <a:ext uri="{FF2B5EF4-FFF2-40B4-BE49-F238E27FC236}">
                <a16:creationId xmlns:a16="http://schemas.microsoft.com/office/drawing/2014/main" id="{613E4970-4F03-1346-B28E-77E3604B1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F5A1221-9A36-1845-ACDC-9E54E9D3E621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BADC5872-9DC1-F64D-B6CD-ED42EB566324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61448A33-8D5B-B04F-BD61-03508CB5E680}"/>
              </a:ext>
            </a:extLst>
          </p:cNvPr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F0B94644-440E-0A44-9CB1-FC356A783875}"/>
              </a:ext>
            </a:extLst>
          </p:cNvPr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" name="Google Shape;114;p15">
            <a:extLst>
              <a:ext uri="{FF2B5EF4-FFF2-40B4-BE49-F238E27FC236}">
                <a16:creationId xmlns:a16="http://schemas.microsoft.com/office/drawing/2014/main" id="{C5701414-A13C-AB4D-8378-634174B3C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5;p15" descr="CARD.jpg">
            <a:extLst>
              <a:ext uri="{FF2B5EF4-FFF2-40B4-BE49-F238E27FC236}">
                <a16:creationId xmlns:a16="http://schemas.microsoft.com/office/drawing/2014/main" id="{8166161E-902A-DD45-B82B-A02266BE4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16;p15" descr="miseq.jpg">
            <a:extLst>
              <a:ext uri="{FF2B5EF4-FFF2-40B4-BE49-F238E27FC236}">
                <a16:creationId xmlns:a16="http://schemas.microsoft.com/office/drawing/2014/main" id="{94E361D2-CCA6-414B-9332-F04E7B4385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15">
            <a:extLst>
              <a:ext uri="{FF2B5EF4-FFF2-40B4-BE49-F238E27FC236}">
                <a16:creationId xmlns:a16="http://schemas.microsoft.com/office/drawing/2014/main" id="{A6C9FE0A-1CF1-C74F-9142-6E54EF884D54}"/>
              </a:ext>
            </a:extLst>
          </p:cNvPr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520E757F-58AD-734B-97CA-224E558E6181}"/>
              </a:ext>
            </a:extLst>
          </p:cNvPr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041B2090-5EE5-194B-AC4D-EAEF6D38A641}"/>
              </a:ext>
            </a:extLst>
          </p:cNvPr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20;p15">
            <a:extLst>
              <a:ext uri="{FF2B5EF4-FFF2-40B4-BE49-F238E27FC236}">
                <a16:creationId xmlns:a16="http://schemas.microsoft.com/office/drawing/2014/main" id="{C14295FF-3C6F-C04D-B4A8-898AA52DD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5">
            <a:extLst>
              <a:ext uri="{FF2B5EF4-FFF2-40B4-BE49-F238E27FC236}">
                <a16:creationId xmlns:a16="http://schemas.microsoft.com/office/drawing/2014/main" id="{3FD16EF0-611C-5643-B366-7FEFC08168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5">
            <a:extLst>
              <a:ext uri="{FF2B5EF4-FFF2-40B4-BE49-F238E27FC236}">
                <a16:creationId xmlns:a16="http://schemas.microsoft.com/office/drawing/2014/main" id="{02563AB1-B95D-054A-931A-B5F47B2114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5">
            <a:extLst>
              <a:ext uri="{FF2B5EF4-FFF2-40B4-BE49-F238E27FC236}">
                <a16:creationId xmlns:a16="http://schemas.microsoft.com/office/drawing/2014/main" id="{5C352301-075A-814B-BAB6-A981528DCC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5">
            <a:extLst>
              <a:ext uri="{FF2B5EF4-FFF2-40B4-BE49-F238E27FC236}">
                <a16:creationId xmlns:a16="http://schemas.microsoft.com/office/drawing/2014/main" id="{C4334C29-36D0-6240-B42F-317D194864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5;p15">
            <a:extLst>
              <a:ext uri="{FF2B5EF4-FFF2-40B4-BE49-F238E27FC236}">
                <a16:creationId xmlns:a16="http://schemas.microsoft.com/office/drawing/2014/main" id="{E28241E2-F579-164F-B477-DEDFA72EE7F0}"/>
              </a:ext>
            </a:extLst>
          </p:cNvPr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26;p15" descr="syria.jpg">
            <a:extLst>
              <a:ext uri="{FF2B5EF4-FFF2-40B4-BE49-F238E27FC236}">
                <a16:creationId xmlns:a16="http://schemas.microsoft.com/office/drawing/2014/main" id="{5FEFB913-B194-AE4D-A987-420B333BE7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7;p15" descr="maxresdefault.jpg">
            <a:extLst>
              <a:ext uri="{FF2B5EF4-FFF2-40B4-BE49-F238E27FC236}">
                <a16:creationId xmlns:a16="http://schemas.microsoft.com/office/drawing/2014/main" id="{F880DA74-0F94-0E41-AC0D-0FAC88A3B5F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8;p15">
            <a:extLst>
              <a:ext uri="{FF2B5EF4-FFF2-40B4-BE49-F238E27FC236}">
                <a16:creationId xmlns:a16="http://schemas.microsoft.com/office/drawing/2014/main" id="{1CA193AC-C8E0-1F49-92CA-EBB7A83D5FC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15">
            <a:extLst>
              <a:ext uri="{FF2B5EF4-FFF2-40B4-BE49-F238E27FC236}">
                <a16:creationId xmlns:a16="http://schemas.microsoft.com/office/drawing/2014/main" id="{C790793D-F22D-BF4E-A084-A87CE4C69A04}"/>
              </a:ext>
            </a:extLst>
          </p:cNvPr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27" name="Google Shape;130;p15">
            <a:extLst>
              <a:ext uri="{FF2B5EF4-FFF2-40B4-BE49-F238E27FC236}">
                <a16:creationId xmlns:a16="http://schemas.microsoft.com/office/drawing/2014/main" id="{729762A0-AB3E-B845-8FE5-DEFEC5B278D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9A617AF0-18AC-E84C-A144-DC5CCFB276D1}"/>
              </a:ext>
            </a:extLst>
          </p:cNvPr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EFD25472-DCD8-5D45-92A0-8572218E63E6}"/>
              </a:ext>
            </a:extLst>
          </p:cNvPr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33;p15">
            <a:extLst>
              <a:ext uri="{FF2B5EF4-FFF2-40B4-BE49-F238E27FC236}">
                <a16:creationId xmlns:a16="http://schemas.microsoft.com/office/drawing/2014/main" id="{637A3A0F-68C1-DC4C-83BA-EC507BE769D4}"/>
              </a:ext>
            </a:extLst>
          </p:cNvPr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19C8DDBB-8F50-0A48-8BF8-645C3FD90B4F}"/>
              </a:ext>
            </a:extLst>
          </p:cNvPr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9F975EC3-451A-5C4B-9D5E-BE9C1D34C376}"/>
              </a:ext>
            </a:extLst>
          </p:cNvPr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5">
            <a:extLst>
              <a:ext uri="{FF2B5EF4-FFF2-40B4-BE49-F238E27FC236}">
                <a16:creationId xmlns:a16="http://schemas.microsoft.com/office/drawing/2014/main" id="{35C62905-E409-D240-8854-41B91F2388EC}"/>
              </a:ext>
            </a:extLst>
          </p:cNvPr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7;p15">
            <a:extLst>
              <a:ext uri="{FF2B5EF4-FFF2-40B4-BE49-F238E27FC236}">
                <a16:creationId xmlns:a16="http://schemas.microsoft.com/office/drawing/2014/main" id="{264C4A08-051C-0543-B02D-5B0AFE74A15E}"/>
              </a:ext>
            </a:extLst>
          </p:cNvPr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35" name="Google Shape;138;p15" descr="hi-hamiltongeneral-8col.jpg">
            <a:extLst>
              <a:ext uri="{FF2B5EF4-FFF2-40B4-BE49-F238E27FC236}">
                <a16:creationId xmlns:a16="http://schemas.microsoft.com/office/drawing/2014/main" id="{46CE0CF8-56D8-2149-9524-1D2449D4FDB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9;p15">
            <a:extLst>
              <a:ext uri="{FF2B5EF4-FFF2-40B4-BE49-F238E27FC236}">
                <a16:creationId xmlns:a16="http://schemas.microsoft.com/office/drawing/2014/main" id="{C178CEA1-9DD6-2245-9E5D-E7ABDD031A93}"/>
              </a:ext>
            </a:extLst>
          </p:cNvPr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140;p15">
            <a:extLst>
              <a:ext uri="{FF2B5EF4-FFF2-40B4-BE49-F238E27FC236}">
                <a16:creationId xmlns:a16="http://schemas.microsoft.com/office/drawing/2014/main" id="{D2055ADB-4EA7-4246-BBCA-9D0050083CD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85106-79EB-9235-4FFB-1FFF3E13AC3A}"/>
              </a:ext>
            </a:extLst>
          </p:cNvPr>
          <p:cNvSpPr/>
          <p:nvPr/>
        </p:nvSpPr>
        <p:spPr>
          <a:xfrm>
            <a:off x="1077362" y="841972"/>
            <a:ext cx="6572816" cy="484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6DFD5-B042-BE28-8F47-2F38E08EE4DB}"/>
              </a:ext>
            </a:extLst>
          </p:cNvPr>
          <p:cNvGrpSpPr/>
          <p:nvPr/>
        </p:nvGrpSpPr>
        <p:grpSpPr>
          <a:xfrm>
            <a:off x="1531554" y="984638"/>
            <a:ext cx="5942072" cy="4490369"/>
            <a:chOff x="5542778" y="1552575"/>
            <a:chExt cx="5942072" cy="449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F8E30-285E-34B8-25D8-4FCFE0C14C47}"/>
                </a:ext>
              </a:extLst>
            </p:cNvPr>
            <p:cNvSpPr/>
            <p:nvPr/>
          </p:nvSpPr>
          <p:spPr>
            <a:xfrm>
              <a:off x="5769473" y="1552575"/>
              <a:ext cx="514350" cy="409575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B7291-5BAC-5D82-1F70-D7636659A1DF}"/>
                </a:ext>
              </a:extLst>
            </p:cNvPr>
            <p:cNvSpPr/>
            <p:nvPr/>
          </p:nvSpPr>
          <p:spPr>
            <a:xfrm>
              <a:off x="5644061" y="2682162"/>
              <a:ext cx="765175" cy="349964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Distillers Grain 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By-Products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F5B10-4037-5276-A9CB-00E05B92187E}"/>
                </a:ext>
              </a:extLst>
            </p:cNvPr>
            <p:cNvSpPr/>
            <p:nvPr/>
          </p:nvSpPr>
          <p:spPr>
            <a:xfrm>
              <a:off x="5921909" y="3080232"/>
              <a:ext cx="593726" cy="205894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Land Fill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C14443-B815-547B-0E62-FBBB73F5F559}"/>
                </a:ext>
              </a:extLst>
            </p:cNvPr>
            <p:cNvSpPr/>
            <p:nvPr/>
          </p:nvSpPr>
          <p:spPr>
            <a:xfrm>
              <a:off x="5651247" y="3642317"/>
              <a:ext cx="593726" cy="174982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Rendering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62CD9-6CDD-6561-A636-FF7BA53DF6BB}"/>
                </a:ext>
              </a:extLst>
            </p:cNvPr>
            <p:cNvSpPr/>
            <p:nvPr/>
          </p:nvSpPr>
          <p:spPr>
            <a:xfrm>
              <a:off x="6696385" y="3590016"/>
              <a:ext cx="371476" cy="279585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Dead Stock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D23D8-87D1-1C39-862F-DFC38A65DDEF}"/>
                </a:ext>
              </a:extLst>
            </p:cNvPr>
            <p:cNvSpPr/>
            <p:nvPr/>
          </p:nvSpPr>
          <p:spPr>
            <a:xfrm>
              <a:off x="6738623" y="3234426"/>
              <a:ext cx="989932" cy="2795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 Effluents and Manure Spreading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05A5F0-3FCC-0CF0-44B3-BE1146451F96}"/>
                </a:ext>
              </a:extLst>
            </p:cNvPr>
            <p:cNvSpPr/>
            <p:nvPr/>
          </p:nvSpPr>
          <p:spPr>
            <a:xfrm>
              <a:off x="7312981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DA7DF1-FB2D-F6C4-C3C0-0FD2B8DB8FC1}"/>
                </a:ext>
              </a:extLst>
            </p:cNvPr>
            <p:cNvSpPr/>
            <p:nvPr/>
          </p:nvSpPr>
          <p:spPr>
            <a:xfrm>
              <a:off x="8225920" y="3091057"/>
              <a:ext cx="584118" cy="184243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78F15C-D9A3-8BD4-86D8-189E9E519028}"/>
                </a:ext>
              </a:extLst>
            </p:cNvPr>
            <p:cNvSpPr/>
            <p:nvPr/>
          </p:nvSpPr>
          <p:spPr>
            <a:xfrm>
              <a:off x="8226999" y="3499490"/>
              <a:ext cx="583038" cy="184243"/>
            </a:xfrm>
            <a:prstGeom prst="rect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Wildlife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2DDB96-CE5B-8DC8-8DAB-7E3F8910E3BD}"/>
                </a:ext>
              </a:extLst>
            </p:cNvPr>
            <p:cNvSpPr/>
            <p:nvPr/>
          </p:nvSpPr>
          <p:spPr>
            <a:xfrm>
              <a:off x="9801019" y="2429938"/>
              <a:ext cx="519200" cy="26276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995012-8551-564A-24A6-A440D866A701}"/>
                </a:ext>
              </a:extLst>
            </p:cNvPr>
            <p:cNvSpPr/>
            <p:nvPr/>
          </p:nvSpPr>
          <p:spPr>
            <a:xfrm>
              <a:off x="9236664" y="2083035"/>
              <a:ext cx="422402" cy="285601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Sea / Lakes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B6CC2A-F16F-4C3B-5681-64D8955B9723}"/>
                </a:ext>
              </a:extLst>
            </p:cNvPr>
            <p:cNvSpPr/>
            <p:nvPr/>
          </p:nvSpPr>
          <p:spPr>
            <a:xfrm>
              <a:off x="10190088" y="2084051"/>
              <a:ext cx="611055" cy="184243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Swimming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0E245-D8B7-BDE8-EB0E-58EDB396152F}"/>
                </a:ext>
              </a:extLst>
            </p:cNvPr>
            <p:cNvSpPr/>
            <p:nvPr/>
          </p:nvSpPr>
          <p:spPr>
            <a:xfrm>
              <a:off x="7628325" y="3637687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Offal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97352-1EE2-9952-C056-7AA6A5F6924B}"/>
                </a:ext>
              </a:extLst>
            </p:cNvPr>
            <p:cNvSpPr/>
            <p:nvPr/>
          </p:nvSpPr>
          <p:spPr>
            <a:xfrm>
              <a:off x="9153575" y="4390408"/>
              <a:ext cx="611054" cy="48270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Handling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Preparation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Consumption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76D47A-190C-4E63-E6B3-85330D32CE4C}"/>
                </a:ext>
              </a:extLst>
            </p:cNvPr>
            <p:cNvSpPr/>
            <p:nvPr/>
          </p:nvSpPr>
          <p:spPr>
            <a:xfrm>
              <a:off x="7963330" y="5468288"/>
              <a:ext cx="583038" cy="3340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Direct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25DA4-B9F4-55AC-4A35-E6E54E06DF76}"/>
                </a:ext>
              </a:extLst>
            </p:cNvPr>
            <p:cNvSpPr/>
            <p:nvPr/>
          </p:nvSpPr>
          <p:spPr>
            <a:xfrm>
              <a:off x="6615718" y="5865864"/>
              <a:ext cx="2044161" cy="177080"/>
            </a:xfrm>
            <a:prstGeom prst="rect">
              <a:avLst/>
            </a:prstGeom>
            <a:solidFill>
              <a:srgbClr val="F9D2E2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Imports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8EC65C-23F2-6BD1-6617-C594BCA7520A}"/>
                </a:ext>
              </a:extLst>
            </p:cNvPr>
            <p:cNvSpPr/>
            <p:nvPr/>
          </p:nvSpPr>
          <p:spPr>
            <a:xfrm>
              <a:off x="5542778" y="2088875"/>
              <a:ext cx="967741" cy="466561"/>
            </a:xfrm>
            <a:prstGeom prst="ellipse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 FUEL PRODUCERS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AA5408-19A7-6739-6375-88D30479847D}"/>
                </a:ext>
              </a:extLst>
            </p:cNvPr>
            <p:cNvSpPr/>
            <p:nvPr/>
          </p:nvSpPr>
          <p:spPr>
            <a:xfrm>
              <a:off x="5792215" y="4992293"/>
              <a:ext cx="790301" cy="6148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COMPANION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AFD724-9FF7-4BD5-2689-06566C50A6C5}"/>
                </a:ext>
              </a:extLst>
            </p:cNvPr>
            <p:cNvSpPr/>
            <p:nvPr/>
          </p:nvSpPr>
          <p:spPr>
            <a:xfrm>
              <a:off x="8124582" y="1862782"/>
              <a:ext cx="790301" cy="614828"/>
            </a:xfrm>
            <a:prstGeom prst="ellipse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AQUACULTURE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4798FF-7F60-37D4-F9CD-516847501CB1}"/>
                </a:ext>
              </a:extLst>
            </p:cNvPr>
            <p:cNvSpPr/>
            <p:nvPr/>
          </p:nvSpPr>
          <p:spPr>
            <a:xfrm>
              <a:off x="8859823" y="3656080"/>
              <a:ext cx="966207" cy="523004"/>
            </a:xfrm>
            <a:prstGeom prst="ellipse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VEGETATION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SEED CROPS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FRUIT</a:t>
              </a:r>
            </a:p>
          </p:txBody>
        </p:sp>
        <p:cxnSp>
          <p:nvCxnSpPr>
            <p:cNvPr id="40" name="Connector: Elbow 24">
              <a:extLst>
                <a:ext uri="{FF2B5EF4-FFF2-40B4-BE49-F238E27FC236}">
                  <a16:creationId xmlns:a16="http://schemas.microsoft.com/office/drawing/2014/main" id="{67818F2F-7E0C-938F-F042-79BCF91AA2E2}"/>
                </a:ext>
              </a:extLst>
            </p:cNvPr>
            <p:cNvCxnSpPr>
              <a:cxnSpLocks/>
              <a:stCxn id="36" idx="0"/>
              <a:endCxn id="5" idx="2"/>
            </p:cNvCxnSpPr>
            <p:nvPr/>
          </p:nvCxnSpPr>
          <p:spPr>
            <a:xfrm rot="16200000" flipV="1">
              <a:off x="5963287" y="2025512"/>
              <a:ext cx="126725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BAE4F8-F0E5-A5AD-F4B8-D47F5F4C3D0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6026649" y="2555436"/>
              <a:ext cx="0" cy="12672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6">
              <a:extLst>
                <a:ext uri="{FF2B5EF4-FFF2-40B4-BE49-F238E27FC236}">
                  <a16:creationId xmlns:a16="http://schemas.microsoft.com/office/drawing/2014/main" id="{5E506A04-FC92-0497-7AB6-F9F5B281BBE3}"/>
                </a:ext>
              </a:extLst>
            </p:cNvPr>
            <p:cNvCxnSpPr>
              <a:cxnSpLocks/>
              <a:stCxn id="7" idx="1"/>
              <a:endCxn id="95" idx="1"/>
            </p:cNvCxnSpPr>
            <p:nvPr/>
          </p:nvCxnSpPr>
          <p:spPr>
            <a:xfrm rot="10800000" flipV="1">
              <a:off x="5617163" y="2857144"/>
              <a:ext cx="26898" cy="1773894"/>
            </a:xfrm>
            <a:prstGeom prst="bentConnector3">
              <a:avLst>
                <a:gd name="adj1" fmla="val 94987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27">
              <a:extLst>
                <a:ext uri="{FF2B5EF4-FFF2-40B4-BE49-F238E27FC236}">
                  <a16:creationId xmlns:a16="http://schemas.microsoft.com/office/drawing/2014/main" id="{9433C390-9B57-1DA5-E9AA-10D4508841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5400000" flipH="1" flipV="1">
              <a:off x="5148550" y="3654788"/>
              <a:ext cx="1244967" cy="30175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28">
              <a:extLst>
                <a:ext uri="{FF2B5EF4-FFF2-40B4-BE49-F238E27FC236}">
                  <a16:creationId xmlns:a16="http://schemas.microsoft.com/office/drawing/2014/main" id="{28284024-3C53-47E3-5CA8-A48E2B55A8EB}"/>
                </a:ext>
              </a:extLst>
            </p:cNvPr>
            <p:cNvCxnSpPr>
              <a:stCxn id="11" idx="2"/>
              <a:endCxn id="95" idx="0"/>
            </p:cNvCxnSpPr>
            <p:nvPr/>
          </p:nvCxnSpPr>
          <p:spPr>
            <a:xfrm rot="5400000">
              <a:off x="5642280" y="3993399"/>
              <a:ext cx="481931" cy="12973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019F1-FF85-8F79-5060-680961615AB3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 flipV="1">
              <a:off x="6244973" y="3729808"/>
              <a:ext cx="45141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376886-41CE-6687-AF8B-D93FFF5726B7}"/>
                </a:ext>
              </a:extLst>
            </p:cNvPr>
            <p:cNvCxnSpPr>
              <a:stCxn id="20" idx="1"/>
              <a:endCxn id="12" idx="3"/>
            </p:cNvCxnSpPr>
            <p:nvPr/>
          </p:nvCxnSpPr>
          <p:spPr>
            <a:xfrm flipH="1">
              <a:off x="7067861" y="3729809"/>
              <a:ext cx="56046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10BCA8-4412-0927-CE0E-6DD942C28F77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6515635" y="3183179"/>
              <a:ext cx="171028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46CAAF-2B19-C3A8-7467-FF58C822A1B0}"/>
                </a:ext>
              </a:extLst>
            </p:cNvPr>
            <p:cNvCxnSpPr>
              <a:stCxn id="93" idx="1"/>
              <a:endCxn id="14" idx="3"/>
            </p:cNvCxnSpPr>
            <p:nvPr/>
          </p:nvCxnSpPr>
          <p:spPr>
            <a:xfrm flipH="1">
              <a:off x="7896019" y="2821955"/>
              <a:ext cx="33219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33">
              <a:extLst>
                <a:ext uri="{FF2B5EF4-FFF2-40B4-BE49-F238E27FC236}">
                  <a16:creationId xmlns:a16="http://schemas.microsoft.com/office/drawing/2014/main" id="{7246BEF3-9CE8-83FD-164A-5EBDE4F1766B}"/>
                </a:ext>
              </a:extLst>
            </p:cNvPr>
            <p:cNvCxnSpPr>
              <a:stCxn id="91" idx="6"/>
              <a:endCxn id="98" idx="1"/>
            </p:cNvCxnSpPr>
            <p:nvPr/>
          </p:nvCxnSpPr>
          <p:spPr>
            <a:xfrm flipV="1">
              <a:off x="7829910" y="4631038"/>
              <a:ext cx="112865" cy="42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60BB5-783F-49C5-9577-B44A2A757EDE}"/>
                </a:ext>
              </a:extLst>
            </p:cNvPr>
            <p:cNvCxnSpPr>
              <a:stCxn id="98" idx="3"/>
              <a:endCxn id="94" idx="1"/>
            </p:cNvCxnSpPr>
            <p:nvPr/>
          </p:nvCxnSpPr>
          <p:spPr>
            <a:xfrm>
              <a:off x="8574087" y="4631038"/>
              <a:ext cx="9293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D44E61-B37E-DED8-09C1-7AD252B55137}"/>
                </a:ext>
              </a:extLst>
            </p:cNvPr>
            <p:cNvCxnSpPr>
              <a:stCxn id="94" idx="3"/>
              <a:endCxn id="33" idx="1"/>
            </p:cNvCxnSpPr>
            <p:nvPr/>
          </p:nvCxnSpPr>
          <p:spPr>
            <a:xfrm>
              <a:off x="9038498" y="4631038"/>
              <a:ext cx="115077" cy="72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28FF85-303E-F516-9744-0005F8E0447A}"/>
                </a:ext>
              </a:extLst>
            </p:cNvPr>
            <p:cNvCxnSpPr>
              <a:stCxn id="33" idx="3"/>
              <a:endCxn id="92" idx="2"/>
            </p:cNvCxnSpPr>
            <p:nvPr/>
          </p:nvCxnSpPr>
          <p:spPr>
            <a:xfrm>
              <a:off x="9764629" y="4631761"/>
              <a:ext cx="142654" cy="29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948950-1D32-CCC5-BCEE-A7F7B022ED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9116" y="2181240"/>
              <a:ext cx="51178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C18A9A-FDF0-47E3-D9A3-F783D6E30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718" y="2181240"/>
              <a:ext cx="33813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CDC9B9-338B-C1CF-6E59-90258E7DB98E}"/>
                </a:ext>
              </a:extLst>
            </p:cNvPr>
            <p:cNvCxnSpPr>
              <a:stCxn id="97" idx="0"/>
              <a:endCxn id="18" idx="2"/>
            </p:cNvCxnSpPr>
            <p:nvPr/>
          </p:nvCxnSpPr>
          <p:spPr>
            <a:xfrm flipH="1" flipV="1">
              <a:off x="9447865" y="2368636"/>
              <a:ext cx="812" cy="95830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EF60DB-D7A3-C46C-DE8A-51090B767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063" y="2876296"/>
              <a:ext cx="150896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BC243E-FCF9-83C8-AAD3-E7F35C3C6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198" y="3115451"/>
              <a:ext cx="132692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2B1BB4-3A38-6866-B99D-AF3450EE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1823" y="3395903"/>
              <a:ext cx="57737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5D90CC-F642-04AF-3F77-61405BC34DC7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10378398" y="3396919"/>
              <a:ext cx="1265" cy="5090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FDC721-0A27-FC7D-836E-08D73D690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859" y="5508646"/>
              <a:ext cx="141791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CC8C7F4-528B-4C81-46FD-59ABC4DE3A12}"/>
                </a:ext>
              </a:extLst>
            </p:cNvPr>
            <p:cNvCxnSpPr/>
            <p:nvPr/>
          </p:nvCxnSpPr>
          <p:spPr>
            <a:xfrm>
              <a:off x="6029930" y="4548599"/>
              <a:ext cx="40322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174830-330F-E1BC-ED7B-A63F5EB31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06" y="4444000"/>
              <a:ext cx="57948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47">
              <a:extLst>
                <a:ext uri="{FF2B5EF4-FFF2-40B4-BE49-F238E27FC236}">
                  <a16:creationId xmlns:a16="http://schemas.microsoft.com/office/drawing/2014/main" id="{CAD3B0C8-0A3E-A995-7B6A-5C0BF22A4A23}"/>
                </a:ext>
              </a:extLst>
            </p:cNvPr>
            <p:cNvCxnSpPr>
              <a:stCxn id="35" idx="1"/>
            </p:cNvCxnSpPr>
            <p:nvPr/>
          </p:nvCxnSpPr>
          <p:spPr>
            <a:xfrm rot="10800000">
              <a:off x="5667980" y="4945132"/>
              <a:ext cx="947739" cy="1009273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48">
              <a:extLst>
                <a:ext uri="{FF2B5EF4-FFF2-40B4-BE49-F238E27FC236}">
                  <a16:creationId xmlns:a16="http://schemas.microsoft.com/office/drawing/2014/main" id="{D9464915-DE6A-B662-07A5-4F3A63B877B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741799" y="4804503"/>
              <a:ext cx="2221531" cy="830833"/>
            </a:xfrm>
            <a:prstGeom prst="bentConnector3">
              <a:avLst>
                <a:gd name="adj1" fmla="val -2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49">
              <a:extLst>
                <a:ext uri="{FF2B5EF4-FFF2-40B4-BE49-F238E27FC236}">
                  <a16:creationId xmlns:a16="http://schemas.microsoft.com/office/drawing/2014/main" id="{67CCDCEF-8123-F5FF-41F4-0210610305B7}"/>
                </a:ext>
              </a:extLst>
            </p:cNvPr>
            <p:cNvCxnSpPr>
              <a:stCxn id="14" idx="1"/>
              <a:endCxn id="91" idx="1"/>
            </p:cNvCxnSpPr>
            <p:nvPr/>
          </p:nvCxnSpPr>
          <p:spPr>
            <a:xfrm rot="10800000" flipV="1">
              <a:off x="6637705" y="2821954"/>
              <a:ext cx="675277" cy="1315677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50">
              <a:extLst>
                <a:ext uri="{FF2B5EF4-FFF2-40B4-BE49-F238E27FC236}">
                  <a16:creationId xmlns:a16="http://schemas.microsoft.com/office/drawing/2014/main" id="{AE19DA4F-5310-FCCA-F5F8-9F93DDB13296}"/>
                </a:ext>
              </a:extLst>
            </p:cNvPr>
            <p:cNvCxnSpPr>
              <a:stCxn id="91" idx="7"/>
              <a:endCxn id="13" idx="2"/>
            </p:cNvCxnSpPr>
            <p:nvPr/>
          </p:nvCxnSpPr>
          <p:spPr>
            <a:xfrm rot="16200000" flipV="1">
              <a:off x="7117665" y="3629936"/>
              <a:ext cx="623621" cy="3917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A73BA-780A-D7B8-66B7-19645FF2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933" y="3730532"/>
              <a:ext cx="0" cy="2054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52">
              <a:extLst>
                <a:ext uri="{FF2B5EF4-FFF2-40B4-BE49-F238E27FC236}">
                  <a16:creationId xmlns:a16="http://schemas.microsoft.com/office/drawing/2014/main" id="{2BCDD636-5FE3-2538-7924-FE41B84D8651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7728555" y="3374219"/>
              <a:ext cx="498444" cy="2173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9EB2B7C-302D-7F93-8E0F-1C79B78B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536" y="2114550"/>
              <a:ext cx="0" cy="223820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54">
              <a:extLst>
                <a:ext uri="{FF2B5EF4-FFF2-40B4-BE49-F238E27FC236}">
                  <a16:creationId xmlns:a16="http://schemas.microsoft.com/office/drawing/2014/main" id="{F5CE45DF-20AF-175D-F03D-625F3404F0DD}"/>
                </a:ext>
              </a:extLst>
            </p:cNvPr>
            <p:cNvCxnSpPr>
              <a:stCxn id="35" idx="0"/>
              <a:endCxn id="91" idx="4"/>
            </p:cNvCxnSpPr>
            <p:nvPr/>
          </p:nvCxnSpPr>
          <p:spPr>
            <a:xfrm rot="16200000" flipV="1">
              <a:off x="7116653" y="5344717"/>
              <a:ext cx="536026" cy="506267"/>
            </a:xfrm>
            <a:prstGeom prst="bentConnector3">
              <a:avLst>
                <a:gd name="adj1" fmla="val 52665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1489F-5BBF-AB99-2C88-33A7622B392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125" y="4878721"/>
              <a:ext cx="0" cy="5717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56">
              <a:extLst>
                <a:ext uri="{FF2B5EF4-FFF2-40B4-BE49-F238E27FC236}">
                  <a16:creationId xmlns:a16="http://schemas.microsoft.com/office/drawing/2014/main" id="{B9749E6A-6AFD-04E9-9819-8D0555DEFE8C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rot="10800000" flipV="1">
              <a:off x="6582517" y="4668985"/>
              <a:ext cx="2394593" cy="630722"/>
            </a:xfrm>
            <a:prstGeom prst="bentConnector3">
              <a:avLst>
                <a:gd name="adj1" fmla="val 12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A331D06F-2B6D-50C2-78FD-FCE51D260476}"/>
                </a:ext>
              </a:extLst>
            </p:cNvPr>
            <p:cNvCxnSpPr>
              <a:cxnSpLocks/>
              <a:stCxn id="98" idx="0"/>
              <a:endCxn id="20" idx="3"/>
            </p:cNvCxnSpPr>
            <p:nvPr/>
          </p:nvCxnSpPr>
          <p:spPr>
            <a:xfrm rot="16200000" flipV="1">
              <a:off x="7812928" y="3916683"/>
              <a:ext cx="632377" cy="258630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58">
              <a:extLst>
                <a:ext uri="{FF2B5EF4-FFF2-40B4-BE49-F238E27FC236}">
                  <a16:creationId xmlns:a16="http://schemas.microsoft.com/office/drawing/2014/main" id="{B9A9AF1E-7C23-BF47-1341-06E5CAC6544E}"/>
                </a:ext>
              </a:extLst>
            </p:cNvPr>
            <p:cNvCxnSpPr>
              <a:stCxn id="16" idx="2"/>
              <a:endCxn id="39" idx="2"/>
            </p:cNvCxnSpPr>
            <p:nvPr/>
          </p:nvCxnSpPr>
          <p:spPr>
            <a:xfrm rot="16200000" flipH="1">
              <a:off x="8572246" y="3630004"/>
              <a:ext cx="233849" cy="34130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59">
              <a:extLst>
                <a:ext uri="{FF2B5EF4-FFF2-40B4-BE49-F238E27FC236}">
                  <a16:creationId xmlns:a16="http://schemas.microsoft.com/office/drawing/2014/main" id="{95120834-0F33-6BAA-6067-425050D6E7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619873" y="3627214"/>
              <a:ext cx="653583" cy="38491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60">
              <a:extLst>
                <a:ext uri="{FF2B5EF4-FFF2-40B4-BE49-F238E27FC236}">
                  <a16:creationId xmlns:a16="http://schemas.microsoft.com/office/drawing/2014/main" id="{9D12835F-C566-346E-68DE-6D9910E016C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7728555" y="3183179"/>
              <a:ext cx="497365" cy="191040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61">
              <a:extLst>
                <a:ext uri="{FF2B5EF4-FFF2-40B4-BE49-F238E27FC236}">
                  <a16:creationId xmlns:a16="http://schemas.microsoft.com/office/drawing/2014/main" id="{F4B08977-1CD0-F8E1-A477-7FB68678A868}"/>
                </a:ext>
              </a:extLst>
            </p:cNvPr>
            <p:cNvCxnSpPr>
              <a:stCxn id="39" idx="4"/>
              <a:endCxn id="33" idx="0"/>
            </p:cNvCxnSpPr>
            <p:nvPr/>
          </p:nvCxnSpPr>
          <p:spPr>
            <a:xfrm rot="16200000" flipH="1">
              <a:off x="9295352" y="4226658"/>
              <a:ext cx="211324" cy="1161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62">
              <a:extLst>
                <a:ext uri="{FF2B5EF4-FFF2-40B4-BE49-F238E27FC236}">
                  <a16:creationId xmlns:a16="http://schemas.microsoft.com/office/drawing/2014/main" id="{E26A9DC2-996C-C26A-B2EE-F33236787B27}"/>
                </a:ext>
              </a:extLst>
            </p:cNvPr>
            <p:cNvCxnSpPr>
              <a:stCxn id="35" idx="3"/>
              <a:endCxn id="94" idx="2"/>
            </p:cNvCxnSpPr>
            <p:nvPr/>
          </p:nvCxnSpPr>
          <p:spPr>
            <a:xfrm flipV="1">
              <a:off x="8659879" y="4723159"/>
              <a:ext cx="192881" cy="123124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63">
              <a:extLst>
                <a:ext uri="{FF2B5EF4-FFF2-40B4-BE49-F238E27FC236}">
                  <a16:creationId xmlns:a16="http://schemas.microsoft.com/office/drawing/2014/main" id="{62104D02-4BA8-9F35-8899-39B9F0EB9D0F}"/>
                </a:ext>
              </a:extLst>
            </p:cNvPr>
            <p:cNvCxnSpPr>
              <a:stCxn id="92" idx="4"/>
              <a:endCxn id="34" idx="3"/>
            </p:cNvCxnSpPr>
            <p:nvPr/>
          </p:nvCxnSpPr>
          <p:spPr>
            <a:xfrm rot="5400000">
              <a:off x="9513969" y="4453237"/>
              <a:ext cx="214499" cy="214969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64">
              <a:extLst>
                <a:ext uri="{FF2B5EF4-FFF2-40B4-BE49-F238E27FC236}">
                  <a16:creationId xmlns:a16="http://schemas.microsoft.com/office/drawing/2014/main" id="{27E42836-281F-6999-E5ED-75FE3F88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330" y="2377770"/>
              <a:ext cx="645485" cy="394219"/>
            </a:xfrm>
            <a:prstGeom prst="bentConnector3">
              <a:avLst>
                <a:gd name="adj1" fmla="val 10017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5">
              <a:extLst>
                <a:ext uri="{FF2B5EF4-FFF2-40B4-BE49-F238E27FC236}">
                  <a16:creationId xmlns:a16="http://schemas.microsoft.com/office/drawing/2014/main" id="{6F01FD9D-4A17-8BB1-C228-32EEF2C9390D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0320219" y="2561321"/>
              <a:ext cx="538322" cy="1293228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66">
              <a:extLst>
                <a:ext uri="{FF2B5EF4-FFF2-40B4-BE49-F238E27FC236}">
                  <a16:creationId xmlns:a16="http://schemas.microsoft.com/office/drawing/2014/main" id="{E9E42F29-8297-29DF-F385-AC94FA8E92FC}"/>
                </a:ext>
              </a:extLst>
            </p:cNvPr>
            <p:cNvCxnSpPr>
              <a:cxnSpLocks/>
              <a:stCxn id="19" idx="3"/>
              <a:endCxn id="92" idx="7"/>
            </p:cNvCxnSpPr>
            <p:nvPr/>
          </p:nvCxnSpPr>
          <p:spPr>
            <a:xfrm>
              <a:off x="10801143" y="2176173"/>
              <a:ext cx="452678" cy="1898126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67">
              <a:extLst>
                <a:ext uri="{FF2B5EF4-FFF2-40B4-BE49-F238E27FC236}">
                  <a16:creationId xmlns:a16="http://schemas.microsoft.com/office/drawing/2014/main" id="{110DD378-CF6A-798D-C963-E2914786E98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8776657" y="2561321"/>
              <a:ext cx="1024362" cy="145308"/>
            </a:xfrm>
            <a:prstGeom prst="bentConnector3">
              <a:avLst>
                <a:gd name="adj1" fmla="val -16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68">
              <a:extLst>
                <a:ext uri="{FF2B5EF4-FFF2-40B4-BE49-F238E27FC236}">
                  <a16:creationId xmlns:a16="http://schemas.microsoft.com/office/drawing/2014/main" id="{D26FD579-E484-9EB1-C97B-90B8F9F249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5591" y="2579886"/>
              <a:ext cx="204552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1DD423B-2C3B-B621-DFE0-1699E7A34EA9}"/>
                </a:ext>
              </a:extLst>
            </p:cNvPr>
            <p:cNvCxnSpPr>
              <a:cxnSpLocks/>
              <a:stCxn id="15" idx="0"/>
              <a:endCxn id="93" idx="2"/>
            </p:cNvCxnSpPr>
            <p:nvPr/>
          </p:nvCxnSpPr>
          <p:spPr>
            <a:xfrm flipV="1">
              <a:off x="8517979" y="2961747"/>
              <a:ext cx="1753" cy="12931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70">
              <a:extLst>
                <a:ext uri="{FF2B5EF4-FFF2-40B4-BE49-F238E27FC236}">
                  <a16:creationId xmlns:a16="http://schemas.microsoft.com/office/drawing/2014/main" id="{5C33809A-0CCB-8AEF-F68E-32530ACB1CF7}"/>
                </a:ext>
              </a:extLst>
            </p:cNvPr>
            <p:cNvCxnSpPr>
              <a:cxnSpLocks/>
              <a:stCxn id="97" idx="1"/>
              <a:endCxn id="15" idx="3"/>
            </p:cNvCxnSpPr>
            <p:nvPr/>
          </p:nvCxnSpPr>
          <p:spPr>
            <a:xfrm rot="10800000">
              <a:off x="8810039" y="3183179"/>
              <a:ext cx="333111" cy="23588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71">
              <a:extLst>
                <a:ext uri="{FF2B5EF4-FFF2-40B4-BE49-F238E27FC236}">
                  <a16:creationId xmlns:a16="http://schemas.microsoft.com/office/drawing/2014/main" id="{D8F32212-F889-18EE-1F76-03C6E83FED44}"/>
                </a:ext>
              </a:extLst>
            </p:cNvPr>
            <p:cNvCxnSpPr>
              <a:stCxn id="97" idx="1"/>
              <a:endCxn id="16" idx="3"/>
            </p:cNvCxnSpPr>
            <p:nvPr/>
          </p:nvCxnSpPr>
          <p:spPr>
            <a:xfrm rot="10800000" flipV="1">
              <a:off x="8810037" y="3419060"/>
              <a:ext cx="333112" cy="17255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72">
              <a:extLst>
                <a:ext uri="{FF2B5EF4-FFF2-40B4-BE49-F238E27FC236}">
                  <a16:creationId xmlns:a16="http://schemas.microsoft.com/office/drawing/2014/main" id="{27B05543-BC1D-9012-67C6-FEE7C1A73F15}"/>
                </a:ext>
              </a:extLst>
            </p:cNvPr>
            <p:cNvCxnSpPr>
              <a:stCxn id="95" idx="3"/>
              <a:endCxn id="37" idx="0"/>
            </p:cNvCxnSpPr>
            <p:nvPr/>
          </p:nvCxnSpPr>
          <p:spPr>
            <a:xfrm>
              <a:off x="6019594" y="4631038"/>
              <a:ext cx="167772" cy="3612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73">
              <a:extLst>
                <a:ext uri="{FF2B5EF4-FFF2-40B4-BE49-F238E27FC236}">
                  <a16:creationId xmlns:a16="http://schemas.microsoft.com/office/drawing/2014/main" id="{B6D2C583-9136-EE76-C7E2-BEC75C56F3F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406153" y="3387125"/>
              <a:ext cx="224190" cy="539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27E41-10DC-A2B1-4CED-33317D49E97D}"/>
                </a:ext>
              </a:extLst>
            </p:cNvPr>
            <p:cNvSpPr/>
            <p:nvPr/>
          </p:nvSpPr>
          <p:spPr>
            <a:xfrm>
              <a:off x="9937544" y="2782091"/>
              <a:ext cx="881707" cy="614828"/>
            </a:xfrm>
            <a:prstGeom prst="ellipse">
              <a:avLst/>
            </a:prstGeom>
            <a:solidFill>
              <a:srgbClr val="C5CAD1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Industrial &amp;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Household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ANTIBACTERIAL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CHEMICALS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DF0909-62D4-7394-1AD8-7DEF1C5B79B5}"/>
                </a:ext>
              </a:extLst>
            </p:cNvPr>
            <p:cNvSpPr/>
            <p:nvPr/>
          </p:nvSpPr>
          <p:spPr>
            <a:xfrm>
              <a:off x="6433154" y="3933082"/>
              <a:ext cx="1396756" cy="1396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FOOD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EED6C4-5FC8-9067-54E6-17CB716D1DB3}"/>
                </a:ext>
              </a:extLst>
            </p:cNvPr>
            <p:cNvSpPr/>
            <p:nvPr/>
          </p:nvSpPr>
          <p:spPr>
            <a:xfrm>
              <a:off x="9907283" y="3843270"/>
              <a:ext cx="1577567" cy="1577567"/>
            </a:xfrm>
            <a:prstGeom prst="ellipse">
              <a:avLst/>
            </a:prstGeom>
            <a:solidFill>
              <a:srgbClr val="FEF1B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HUMAN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C4E427-E0C5-34CD-D93E-37B0C873D7E4}"/>
                </a:ext>
              </a:extLst>
            </p:cNvPr>
            <p:cNvSpPr/>
            <p:nvPr/>
          </p:nvSpPr>
          <p:spPr>
            <a:xfrm>
              <a:off x="8228213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Rivers and Streams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602B1A-4637-D87D-E245-F6AB1E15E0D7}"/>
                </a:ext>
              </a:extLst>
            </p:cNvPr>
            <p:cNvSpPr/>
            <p:nvPr/>
          </p:nvSpPr>
          <p:spPr>
            <a:xfrm>
              <a:off x="8667022" y="4538916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Meat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7BE63-2270-E8F0-23D0-5763CEE30EA9}"/>
                </a:ext>
              </a:extLst>
            </p:cNvPr>
            <p:cNvSpPr/>
            <p:nvPr/>
          </p:nvSpPr>
          <p:spPr>
            <a:xfrm>
              <a:off x="5617163" y="4299230"/>
              <a:ext cx="402431" cy="6636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Feeds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243709-D13F-5DFB-DF0A-B3B9E060FDE9}"/>
                </a:ext>
              </a:extLst>
            </p:cNvPr>
            <p:cNvCxnSpPr>
              <a:cxnSpLocks/>
            </p:cNvCxnSpPr>
            <p:nvPr/>
          </p:nvCxnSpPr>
          <p:spPr>
            <a:xfrm>
              <a:off x="9449453" y="3313639"/>
              <a:ext cx="0" cy="34732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1862E-6F78-9A02-6B04-A90DADFF307C}"/>
                </a:ext>
              </a:extLst>
            </p:cNvPr>
            <p:cNvSpPr/>
            <p:nvPr/>
          </p:nvSpPr>
          <p:spPr>
            <a:xfrm>
              <a:off x="9143149" y="3326939"/>
              <a:ext cx="611055" cy="184243"/>
            </a:xfrm>
            <a:prstGeom prst="rect">
              <a:avLst/>
            </a:prstGeom>
            <a:solidFill>
              <a:srgbClr val="DAE0BC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Sewage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94593E-2420-84B4-915E-2AE8A69B797C}"/>
                </a:ext>
              </a:extLst>
            </p:cNvPr>
            <p:cNvSpPr/>
            <p:nvPr/>
          </p:nvSpPr>
          <p:spPr>
            <a:xfrm>
              <a:off x="7942775" y="4362186"/>
              <a:ext cx="631312" cy="53770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Commercial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Abattoirs /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Plants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1BF9B97-F262-5677-E334-D12E8B21342D}"/>
                </a:ext>
              </a:extLst>
            </p:cNvPr>
            <p:cNvSpPr/>
            <p:nvPr/>
          </p:nvSpPr>
          <p:spPr>
            <a:xfrm>
              <a:off x="7359736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DA0510-DB4E-6596-F5C3-277BE61D044E}"/>
                </a:ext>
              </a:extLst>
            </p:cNvPr>
            <p:cNvSpPr/>
            <p:nvPr/>
          </p:nvSpPr>
          <p:spPr>
            <a:xfrm>
              <a:off x="7318991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CATTLE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997A8E3-FC7A-B1C0-D8FB-74A9C64574BA}"/>
                </a:ext>
              </a:extLst>
            </p:cNvPr>
            <p:cNvSpPr/>
            <p:nvPr/>
          </p:nvSpPr>
          <p:spPr>
            <a:xfrm>
              <a:off x="6799968" y="4840639"/>
              <a:ext cx="661989" cy="435496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OHER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FARMED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LIVESTOCK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2A7C45D-6B24-FF0D-0C0B-01C9F5A7FECB}"/>
                </a:ext>
              </a:extLst>
            </p:cNvPr>
            <p:cNvSpPr/>
            <p:nvPr/>
          </p:nvSpPr>
          <p:spPr>
            <a:xfrm>
              <a:off x="6537146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SHEEP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45EF63-AD19-8680-4231-BCAA6A907964}"/>
                </a:ext>
              </a:extLst>
            </p:cNvPr>
            <p:cNvSpPr/>
            <p:nvPr/>
          </p:nvSpPr>
          <p:spPr>
            <a:xfrm>
              <a:off x="6469650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CALVES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640999-D794-0C5B-B825-504E3C80D772}"/>
                </a:ext>
              </a:extLst>
            </p:cNvPr>
            <p:cNvSpPr/>
            <p:nvPr/>
          </p:nvSpPr>
          <p:spPr>
            <a:xfrm>
              <a:off x="6913252" y="3965111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EAEBC8D-C234-DCD6-59E1-93F96C185B1E}"/>
                </a:ext>
              </a:extLst>
            </p:cNvPr>
            <p:cNvGrpSpPr/>
            <p:nvPr/>
          </p:nvGrpSpPr>
          <p:grpSpPr>
            <a:xfrm>
              <a:off x="10015416" y="4086800"/>
              <a:ext cx="1362923" cy="1089922"/>
              <a:chOff x="9999324" y="4075383"/>
              <a:chExt cx="1385608" cy="110806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4EE496C-D1AC-3CAB-12BD-89D2AF977292}"/>
                  </a:ext>
                </a:extLst>
              </p:cNvPr>
              <p:cNvSpPr/>
              <p:nvPr/>
            </p:nvSpPr>
            <p:spPr>
              <a:xfrm>
                <a:off x="999932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HOSPITALIZED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E31F28-DEAC-D681-AFD6-90D305FD123E}"/>
                  </a:ext>
                </a:extLst>
              </p:cNvPr>
              <p:cNvSpPr/>
              <p:nvPr/>
            </p:nvSpPr>
            <p:spPr>
              <a:xfrm>
                <a:off x="1070421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COMMUNITY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URBAN AND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RURAL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A8903C-8B20-53C8-E7ED-B011814FB9EF}"/>
                  </a:ext>
                </a:extLst>
              </p:cNvPr>
              <p:cNvSpPr/>
              <p:nvPr/>
            </p:nvSpPr>
            <p:spPr>
              <a:xfrm>
                <a:off x="9999324" y="464484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EXTENDED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CARE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FACILITIES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C69E0A4-ED0C-165B-312D-15759DB2F349}"/>
                  </a:ext>
                </a:extLst>
              </p:cNvPr>
              <p:cNvSpPr/>
              <p:nvPr/>
            </p:nvSpPr>
            <p:spPr>
              <a:xfrm>
                <a:off x="10704214" y="464481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TRAVELLERS</a:t>
                </a:r>
              </a:p>
            </p:txBody>
          </p:sp>
        </p:grpSp>
      </p:grpSp>
      <p:sp>
        <p:nvSpPr>
          <p:cNvPr id="110" name="Google Shape;570;p50">
            <a:extLst>
              <a:ext uri="{FF2B5EF4-FFF2-40B4-BE49-F238E27FC236}">
                <a16:creationId xmlns:a16="http://schemas.microsoft.com/office/drawing/2014/main" id="{BFD4BD91-91F8-B0F0-D07F-9AA83239B6D3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AMR is a ‘One Health’ &amp; ‘Wicked’ Problem</a:t>
            </a:r>
            <a:endParaRPr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B07133E-B75D-19AA-BB17-9D1A6BF5941A}"/>
              </a:ext>
            </a:extLst>
          </p:cNvPr>
          <p:cNvSpPr/>
          <p:nvPr/>
        </p:nvSpPr>
        <p:spPr>
          <a:xfrm>
            <a:off x="5897012" y="3269025"/>
            <a:ext cx="1577567" cy="15838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5AA76-9666-9671-C5BF-53C6EBE2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4" y="1862157"/>
            <a:ext cx="8228890" cy="3083203"/>
          </a:xfrm>
          <a:prstGeom prst="rect">
            <a:avLst/>
          </a:prstGeom>
        </p:spPr>
      </p:pic>
      <p:sp>
        <p:nvSpPr>
          <p:cNvPr id="8" name="Google Shape;457;p41">
            <a:extLst>
              <a:ext uri="{FF2B5EF4-FFF2-40B4-BE49-F238E27FC236}">
                <a16:creationId xmlns:a16="http://schemas.microsoft.com/office/drawing/2014/main" id="{64D3D687-1B3A-8FA8-AA14-D32F16761F13}"/>
              </a:ext>
            </a:extLst>
          </p:cNvPr>
          <p:cNvSpPr/>
          <p:nvPr/>
        </p:nvSpPr>
        <p:spPr>
          <a:xfrm>
            <a:off x="332404" y="3732263"/>
            <a:ext cx="8228890" cy="1204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8;p41">
            <a:extLst>
              <a:ext uri="{FF2B5EF4-FFF2-40B4-BE49-F238E27FC236}">
                <a16:creationId xmlns:a16="http://schemas.microsoft.com/office/drawing/2014/main" id="{75D50468-6F51-E732-36F0-CF42E28CAA8E}"/>
              </a:ext>
            </a:extLst>
          </p:cNvPr>
          <p:cNvSpPr txBox="1"/>
          <p:nvPr/>
        </p:nvSpPr>
        <p:spPr>
          <a:xfrm>
            <a:off x="7018299" y="3414177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Molecular Epidemiology</a:t>
            </a:r>
            <a:endParaRPr dirty="0"/>
          </a:p>
        </p:txBody>
      </p:sp>
      <p:cxnSp>
        <p:nvCxnSpPr>
          <p:cNvPr id="21" name="Google Shape;459;p41">
            <a:extLst>
              <a:ext uri="{FF2B5EF4-FFF2-40B4-BE49-F238E27FC236}">
                <a16:creationId xmlns:a16="http://schemas.microsoft.com/office/drawing/2014/main" id="{DECE5F78-0DBC-9A96-B262-44ECB982B632}"/>
              </a:ext>
            </a:extLst>
          </p:cNvPr>
          <p:cNvCxnSpPr>
            <a:cxnSpLocks/>
          </p:cNvCxnSpPr>
          <p:nvPr/>
        </p:nvCxnSpPr>
        <p:spPr>
          <a:xfrm flipH="1" flipV="1">
            <a:off x="3680522" y="5010889"/>
            <a:ext cx="539158" cy="452672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Google Shape;460;p41">
            <a:extLst>
              <a:ext uri="{FF2B5EF4-FFF2-40B4-BE49-F238E27FC236}">
                <a16:creationId xmlns:a16="http://schemas.microsoft.com/office/drawing/2014/main" id="{B7EED576-98AF-FE37-6E8B-3647EFBD96F9}"/>
              </a:ext>
            </a:extLst>
          </p:cNvPr>
          <p:cNvSpPr txBox="1"/>
          <p:nvPr/>
        </p:nvSpPr>
        <p:spPr>
          <a:xfrm>
            <a:off x="4219680" y="5097121"/>
            <a:ext cx="481567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silico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AMR genes,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sequence variants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377 pathogens, 21079 chromosomes, 2662 genomic islands, 41828 plasmids, 155606 WGS assemblies = 322710 alleles</a:t>
            </a:r>
            <a:endParaRPr dirty="0"/>
          </a:p>
        </p:txBody>
      </p:sp>
      <p:pic>
        <p:nvPicPr>
          <p:cNvPr id="23" name="Google Shape;409;p36">
            <a:extLst>
              <a:ext uri="{FF2B5EF4-FFF2-40B4-BE49-F238E27FC236}">
                <a16:creationId xmlns:a16="http://schemas.microsoft.com/office/drawing/2014/main" id="{B834F10E-7E41-7EDA-E335-09986ABDFA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131" y="1034966"/>
            <a:ext cx="1183585" cy="13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0;p36">
            <a:extLst>
              <a:ext uri="{FF2B5EF4-FFF2-40B4-BE49-F238E27FC236}">
                <a16:creationId xmlns:a16="http://schemas.microsoft.com/office/drawing/2014/main" id="{5ADE69A1-1631-8D5A-E420-65AC55E17DC6}"/>
              </a:ext>
            </a:extLst>
          </p:cNvPr>
          <p:cNvSpPr txBox="1"/>
          <p:nvPr/>
        </p:nvSpPr>
        <p:spPr>
          <a:xfrm>
            <a:off x="5616842" y="2373235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CARD Curator</a:t>
            </a:r>
            <a:endParaRPr dirty="0"/>
          </a:p>
        </p:txBody>
      </p:sp>
      <p:pic>
        <p:nvPicPr>
          <p:cNvPr id="25" name="Picture 24" descr="A person standing in front of a sunset&#10;&#10;Description automatically generated with medium confidence">
            <a:extLst>
              <a:ext uri="{FF2B5EF4-FFF2-40B4-BE49-F238E27FC236}">
                <a16:creationId xmlns:a16="http://schemas.microsoft.com/office/drawing/2014/main" id="{093E3E2D-F522-9514-EE1A-0EF582FE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99" y="1034966"/>
            <a:ext cx="1016794" cy="1355725"/>
          </a:xfrm>
          <a:prstGeom prst="rect">
            <a:avLst/>
          </a:prstGeom>
        </p:spPr>
      </p:pic>
      <p:sp>
        <p:nvSpPr>
          <p:cNvPr id="26" name="Google Shape;410;p36">
            <a:extLst>
              <a:ext uri="{FF2B5EF4-FFF2-40B4-BE49-F238E27FC236}">
                <a16:creationId xmlns:a16="http://schemas.microsoft.com/office/drawing/2014/main" id="{00AFA372-3F5C-CC7C-A042-7946A7909C0D}"/>
              </a:ext>
            </a:extLst>
          </p:cNvPr>
          <p:cNvSpPr txBox="1"/>
          <p:nvPr/>
        </p:nvSpPr>
        <p:spPr>
          <a:xfrm>
            <a:off x="7108613" y="2373236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Wlodarski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Summer Student</a:t>
            </a:r>
            <a:endParaRPr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A79F7BA3-A524-64D2-2540-555517C38021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933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8D2D098-D64B-C6B6-9767-7DE1401E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4" y="2015328"/>
            <a:ext cx="1443204" cy="144320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320922-5F49-1087-49F8-13A4007B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77" y="5317227"/>
            <a:ext cx="1819381" cy="9566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4C3841-CCC9-C98B-EB6D-AC67AF3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3774132"/>
            <a:ext cx="2992388" cy="120033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192F620-4073-9D38-96EA-E56A827E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96" y="389076"/>
            <a:ext cx="5067300" cy="1320800"/>
          </a:xfrm>
          <a:prstGeom prst="rect">
            <a:avLst/>
          </a:prstGeom>
        </p:spPr>
      </p:pic>
      <p:pic>
        <p:nvPicPr>
          <p:cNvPr id="10" name="Picture 9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FDF102E2-F482-CC99-6EAC-70209B30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6" y="320019"/>
            <a:ext cx="2758918" cy="15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42">
            <a:extLst>
              <a:ext uri="{FF2B5EF4-FFF2-40B4-BE49-F238E27FC236}">
                <a16:creationId xmlns:a16="http://schemas.microsoft.com/office/drawing/2014/main" id="{BEFC4D40-8425-C420-6E94-A8EF51E7C5C6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Risk</a:t>
            </a:r>
            <a:endParaRPr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6D83BE-E227-B1E1-CD14-192E01D8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9792"/>
            <a:ext cx="7772400" cy="4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96;p67">
            <a:extLst>
              <a:ext uri="{FF2B5EF4-FFF2-40B4-BE49-F238E27FC236}">
                <a16:creationId xmlns:a16="http://schemas.microsoft.com/office/drawing/2014/main" id="{83E928E3-33CB-C9C2-30EF-9CDC64438A04}"/>
              </a:ext>
            </a:extLst>
          </p:cNvPr>
          <p:cNvSpPr txBox="1"/>
          <p:nvPr/>
        </p:nvSpPr>
        <p:spPr>
          <a:xfrm>
            <a:off x="179494" y="22423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Rules-based algorithm leads to </a:t>
            </a:r>
            <a:b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poor phenotype prediction </a:t>
            </a:r>
            <a:endParaRPr dirty="0"/>
          </a:p>
        </p:txBody>
      </p:sp>
      <p:sp>
        <p:nvSpPr>
          <p:cNvPr id="26" name="Google Shape;798;p67">
            <a:extLst>
              <a:ext uri="{FF2B5EF4-FFF2-40B4-BE49-F238E27FC236}">
                <a16:creationId xmlns:a16="http://schemas.microsoft.com/office/drawing/2014/main" id="{0098554A-7091-75A0-42CB-2F86BB11A0CB}"/>
              </a:ext>
            </a:extLst>
          </p:cNvPr>
          <p:cNvSpPr txBox="1"/>
          <p:nvPr/>
        </p:nvSpPr>
        <p:spPr>
          <a:xfrm>
            <a:off x="3137838" y="573415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7" name="Google Shape;799;p67">
            <a:extLst>
              <a:ext uri="{FF2B5EF4-FFF2-40B4-BE49-F238E27FC236}">
                <a16:creationId xmlns:a16="http://schemas.microsoft.com/office/drawing/2014/main" id="{5E09346A-2FAE-1DE4-8A30-7FCAA6ED5C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450" y="1397930"/>
            <a:ext cx="6927953" cy="4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800;p67">
            <a:extLst>
              <a:ext uri="{FF2B5EF4-FFF2-40B4-BE49-F238E27FC236}">
                <a16:creationId xmlns:a16="http://schemas.microsoft.com/office/drawing/2014/main" id="{6A63789E-6B20-734A-75DB-C44A87790102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29" name="Google Shape;801;p67">
            <a:extLst>
              <a:ext uri="{FF2B5EF4-FFF2-40B4-BE49-F238E27FC236}">
                <a16:creationId xmlns:a16="http://schemas.microsoft.com/office/drawing/2014/main" id="{60327F2C-19FE-FAE1-9A6F-8961982726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8;p17">
            <a:extLst>
              <a:ext uri="{FF2B5EF4-FFF2-40B4-BE49-F238E27FC236}">
                <a16:creationId xmlns:a16="http://schemas.microsoft.com/office/drawing/2014/main" id="{6BBDD92D-D8F0-3D56-E096-EBDBA6AC682B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4781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70">
            <a:extLst>
              <a:ext uri="{FF2B5EF4-FFF2-40B4-BE49-F238E27FC236}">
                <a16:creationId xmlns:a16="http://schemas.microsoft.com/office/drawing/2014/main" id="{DEE0D00C-8A17-CAA8-EFA1-B9132C21C78F}"/>
              </a:ext>
            </a:extLst>
          </p:cNvPr>
          <p:cNvSpPr txBox="1"/>
          <p:nvPr/>
        </p:nvSpPr>
        <p:spPr>
          <a:xfrm>
            <a:off x="161393" y="260444"/>
            <a:ext cx="77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 leads to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improved phenotype prediction accuracy</a:t>
            </a:r>
            <a:endParaRPr/>
          </a:p>
        </p:txBody>
      </p:sp>
      <p:pic>
        <p:nvPicPr>
          <p:cNvPr id="3" name="Google Shape;839;p70">
            <a:extLst>
              <a:ext uri="{FF2B5EF4-FFF2-40B4-BE49-F238E27FC236}">
                <a16:creationId xmlns:a16="http://schemas.microsoft.com/office/drawing/2014/main" id="{43E4B62A-82EF-218D-A11D-9D43E66BB4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43" y="1434992"/>
            <a:ext cx="6927950" cy="43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2;p70">
            <a:extLst>
              <a:ext uri="{FF2B5EF4-FFF2-40B4-BE49-F238E27FC236}">
                <a16:creationId xmlns:a16="http://schemas.microsoft.com/office/drawing/2014/main" id="{5BFF5BAA-5B59-52C0-A2CD-448287338275}"/>
              </a:ext>
            </a:extLst>
          </p:cNvPr>
          <p:cNvSpPr txBox="1"/>
          <p:nvPr/>
        </p:nvSpPr>
        <p:spPr>
          <a:xfrm>
            <a:off x="3119731" y="5770369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554CF33-6321-6C0F-17E3-915CC942173E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sp>
        <p:nvSpPr>
          <p:cNvPr id="6" name="Google Shape;800;p67">
            <a:extLst>
              <a:ext uri="{FF2B5EF4-FFF2-40B4-BE49-F238E27FC236}">
                <a16:creationId xmlns:a16="http://schemas.microsoft.com/office/drawing/2014/main" id="{BB85B92B-38B4-4803-989F-D1696BA3AA6F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7" name="Google Shape;801;p67">
            <a:extLst>
              <a:ext uri="{FF2B5EF4-FFF2-40B4-BE49-F238E27FC236}">
                <a16:creationId xmlns:a16="http://schemas.microsoft.com/office/drawing/2014/main" id="{AF8D55BF-E4D4-75FB-2092-6DD814CE5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3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D346CC-40B9-79DB-46EF-A63D6F59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5" y="201965"/>
            <a:ext cx="3179804" cy="1291795"/>
          </a:xfrm>
          <a:prstGeom prst="rect">
            <a:avLst/>
          </a:prstGeom>
        </p:spPr>
      </p:pic>
      <p:sp>
        <p:nvSpPr>
          <p:cNvPr id="3" name="Google Shape;364;p32">
            <a:extLst>
              <a:ext uri="{FF2B5EF4-FFF2-40B4-BE49-F238E27FC236}">
                <a16:creationId xmlns:a16="http://schemas.microsoft.com/office/drawing/2014/main" id="{9A5855E2-A84F-20F3-050F-D7763155793E}"/>
              </a:ext>
            </a:extLst>
          </p:cNvPr>
          <p:cNvSpPr txBox="1"/>
          <p:nvPr/>
        </p:nvSpPr>
        <p:spPr>
          <a:xfrm>
            <a:off x="3459329" y="162544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0E-DE56-C581-D755-AD377AD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3774667" y="2231239"/>
            <a:ext cx="4980916" cy="4110274"/>
          </a:xfrm>
          <a:prstGeom prst="rect">
            <a:avLst/>
          </a:prstGeom>
        </p:spPr>
      </p:pic>
      <p:pic>
        <p:nvPicPr>
          <p:cNvPr id="5" name="Picture 4" descr="A picture containing text, scoreboard, black, screen&#10;&#10;Description automatically generated">
            <a:extLst>
              <a:ext uri="{FF2B5EF4-FFF2-40B4-BE49-F238E27FC236}">
                <a16:creationId xmlns:a16="http://schemas.microsoft.com/office/drawing/2014/main" id="{1D91DE8F-E6BF-0443-C6A9-42D4FB8D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" y="1937441"/>
            <a:ext cx="3242820" cy="1656279"/>
          </a:xfrm>
          <a:prstGeom prst="rect">
            <a:avLst/>
          </a:prstGeom>
        </p:spPr>
      </p:pic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CAB59243-CEBD-9A56-8823-6886583795D9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Lee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2019.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BioBERT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pre-trained biomedical language representation model for biomedical text mining.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:1901.08746.</a:t>
            </a:r>
            <a:endParaRPr sz="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38F394-CBA6-DAFC-0129-5D599A89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03" y="4215059"/>
            <a:ext cx="3338527" cy="1178945"/>
          </a:xfrm>
          <a:prstGeom prst="rect">
            <a:avLst/>
          </a:prstGeom>
        </p:spPr>
      </p:pic>
      <p:sp>
        <p:nvSpPr>
          <p:cNvPr id="8" name="Google Shape;679;p58">
            <a:extLst>
              <a:ext uri="{FF2B5EF4-FFF2-40B4-BE49-F238E27FC236}">
                <a16:creationId xmlns:a16="http://schemas.microsoft.com/office/drawing/2014/main" id="{FCE34342-1529-4C04-7852-9FAE64EBD0CD}"/>
              </a:ext>
            </a:extLst>
          </p:cNvPr>
          <p:cNvSpPr txBox="1"/>
          <p:nvPr/>
        </p:nvSpPr>
        <p:spPr>
          <a:xfrm>
            <a:off x="-98829" y="3504298"/>
            <a:ext cx="2456018" cy="78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~10k papers from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FE48-B3D0-5413-707A-4F831251AE7E}"/>
              </a:ext>
            </a:extLst>
          </p:cNvPr>
          <p:cNvSpPr/>
          <p:nvPr/>
        </p:nvSpPr>
        <p:spPr>
          <a:xfrm>
            <a:off x="6101407" y="4204896"/>
            <a:ext cx="633743" cy="231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3335381-C848-5DE3-1B4E-A4B89958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31" y="201976"/>
            <a:ext cx="1412352" cy="1466590"/>
          </a:xfrm>
          <a:prstGeom prst="rect">
            <a:avLst/>
          </a:prstGeom>
        </p:spPr>
      </p:pic>
      <p:sp>
        <p:nvSpPr>
          <p:cNvPr id="11" name="Google Shape;800;p67">
            <a:extLst>
              <a:ext uri="{FF2B5EF4-FFF2-40B4-BE49-F238E27FC236}">
                <a16:creationId xmlns:a16="http://schemas.microsoft.com/office/drawing/2014/main" id="{CF444640-FDD5-407D-3ED2-75A488633809}"/>
              </a:ext>
            </a:extLst>
          </p:cNvPr>
          <p:cNvSpPr txBox="1"/>
          <p:nvPr/>
        </p:nvSpPr>
        <p:spPr>
          <a:xfrm>
            <a:off x="7343231" y="1626227"/>
            <a:ext cx="29403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endParaRPr lang="en-US" sz="12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 Student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0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A832AB-3DA9-965C-97D6-CD10D49B2A43}"/>
              </a:ext>
            </a:extLst>
          </p:cNvPr>
          <p:cNvSpPr txBox="1"/>
          <p:nvPr/>
        </p:nvSpPr>
        <p:spPr>
          <a:xfrm>
            <a:off x="2407905" y="1661951"/>
            <a:ext cx="4320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Rapid Response Strategies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Impact"/>
              </a:rPr>
              <a:t>Early Detection of Emergent Threats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Inform Public Policy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Guide Clinical Practice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rgbClr val="FCD5B5"/>
                </a:solidFill>
                <a:cs typeface="Impact"/>
              </a:rPr>
              <a:t>Enable Targeted Drug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A73-BBE9-A17A-D949-28058A9D48CD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Big Data - Creating an Internet of DNA</a:t>
            </a:r>
          </a:p>
        </p:txBody>
      </p:sp>
      <p:pic>
        <p:nvPicPr>
          <p:cNvPr id="14" name="Picture 13" descr="Marie_hattar_2_3.jpg">
            <a:extLst>
              <a:ext uri="{FF2B5EF4-FFF2-40B4-BE49-F238E27FC236}">
                <a16:creationId xmlns:a16="http://schemas.microsoft.com/office/drawing/2014/main" id="{611A9256-2932-6C4B-787D-525085AB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6" y="413359"/>
            <a:ext cx="1912792" cy="1470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7CC25D-EE1A-13DB-C571-F249C9994DD1}"/>
              </a:ext>
            </a:extLst>
          </p:cNvPr>
          <p:cNvSpPr txBox="1"/>
          <p:nvPr/>
        </p:nvSpPr>
        <p:spPr>
          <a:xfrm rot="5400000">
            <a:off x="5677753" y="2875162"/>
            <a:ext cx="27957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9646D-1A88-A39C-88B2-61D930DF4A37}"/>
              </a:ext>
            </a:extLst>
          </p:cNvPr>
          <p:cNvSpPr txBox="1"/>
          <p:nvPr/>
        </p:nvSpPr>
        <p:spPr>
          <a:xfrm rot="5400000">
            <a:off x="6389935" y="2845855"/>
            <a:ext cx="24147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23D9E-A31D-0F43-241E-A6E318E5E3AC}"/>
              </a:ext>
            </a:extLst>
          </p:cNvPr>
          <p:cNvSpPr txBox="1"/>
          <p:nvPr/>
        </p:nvSpPr>
        <p:spPr>
          <a:xfrm>
            <a:off x="1735804" y="5330908"/>
            <a:ext cx="26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Impact"/>
              </a:rPr>
              <a:t>adjuvants!</a:t>
            </a:r>
          </a:p>
          <a:p>
            <a:r>
              <a:rPr lang="en-US" sz="1400" dirty="0">
                <a:solidFill>
                  <a:schemeClr val="bg1"/>
                </a:solidFill>
                <a:cs typeface="Impact"/>
              </a:rPr>
              <a:t>lipid targets!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C948D4-CD77-C266-027D-D4B56B6C67A2}"/>
              </a:ext>
            </a:extLst>
          </p:cNvPr>
          <p:cNvCxnSpPr>
            <a:cxnSpLocks/>
          </p:cNvCxnSpPr>
          <p:nvPr/>
        </p:nvCxnSpPr>
        <p:spPr>
          <a:xfrm flipV="1">
            <a:off x="2788467" y="4617268"/>
            <a:ext cx="1267485" cy="823865"/>
          </a:xfrm>
          <a:prstGeom prst="line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6DF7DF66-BEC6-EE29-E299-6BB3D8B8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3671994"/>
            <a:ext cx="1253080" cy="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37828B-FA15-3547-8B49-654F4C3704B3}"/>
              </a:ext>
            </a:extLst>
          </p:cNvPr>
          <p:cNvSpPr txBox="1"/>
          <p:nvPr/>
        </p:nvSpPr>
        <p:spPr>
          <a:xfrm>
            <a:off x="52011" y="4515220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Aspergillomarasmine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A vs. NDM-1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King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.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2014 510:503-506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5C4993D-EC30-373A-A7CD-9B7A6771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72" y="5432428"/>
            <a:ext cx="1500916" cy="925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FA65C-C831-B5B6-E70F-69B639A21E22}"/>
              </a:ext>
            </a:extLst>
          </p:cNvPr>
          <p:cNvSpPr txBox="1"/>
          <p:nvPr/>
        </p:nvSpPr>
        <p:spPr>
          <a:xfrm>
            <a:off x="3988050" y="6335548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Teixobactin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vs. lipids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Ling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al. 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2015 517:455-459</a:t>
            </a:r>
          </a:p>
        </p:txBody>
      </p:sp>
    </p:spTree>
    <p:extLst>
      <p:ext uri="{BB962C8B-B14F-4D97-AF65-F5344CB8AC3E}">
        <p14:creationId xmlns:p14="http://schemas.microsoft.com/office/powerpoint/2010/main" val="3792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0093B3B-A330-9807-8EA5-67FB0D1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C00CC395-C43A-F02F-6555-3A9B06197A04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60E63512-B947-00B2-4E93-0744D4E6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003218"/>
            <a:ext cx="6616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B915B1F0-E931-CA75-850F-BBA58B5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80323BC-E639-C983-57C9-07228977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CDE8CCCF-0EAD-6813-58C9-91CBC7D3E7C4}"/>
              </a:ext>
            </a:extLst>
          </p:cNvPr>
          <p:cNvSpPr txBox="1"/>
          <p:nvPr/>
        </p:nvSpPr>
        <p:spPr>
          <a:xfrm>
            <a:off x="179407" y="48654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December 31, 2019: Wuhan Municipal Health Commission, China, reported a cluster of cases of pneumonia in Wuhan, Hubei Province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January 12, 2020: Nearly complete SARS-CoV-2 genome sequence obtained and shared by Chinese Center for Disease Control and Prevention </a:t>
            </a:r>
          </a:p>
        </p:txBody>
      </p:sp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2EDB355D-AE9B-6261-AD48-7F4795B1537E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0BE82C59-6006-CAFB-264C-8AA5B13B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5F231-1D1C-6B5C-432F-725A89CDED64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44B-C923-30D8-EB89-01CE59189358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F9B9-9979-B937-AC09-3C7D94F289B4}"/>
              </a:ext>
            </a:extLst>
          </p:cNvPr>
          <p:cNvSpPr txBox="1"/>
          <p:nvPr/>
        </p:nvSpPr>
        <p:spPr>
          <a:xfrm>
            <a:off x="361557" y="5005682"/>
            <a:ext cx="47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Impact"/>
              </a:rPr>
              <a:t>Donald Rumsfeld (US Secretary of Defense 1975-1977, 2001-2006)</a:t>
            </a:r>
          </a:p>
        </p:txBody>
      </p:sp>
    </p:spTree>
    <p:extLst>
      <p:ext uri="{BB962C8B-B14F-4D97-AF65-F5344CB8AC3E}">
        <p14:creationId xmlns:p14="http://schemas.microsoft.com/office/powerpoint/2010/main" val="295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2733D40-6A2F-A5BF-4AAA-F84E429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FAF8FF1-D03E-8F8E-0E32-81E15947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12441521-5F5A-E65C-4AE0-37989D5115FE}"/>
              </a:ext>
            </a:extLst>
          </p:cNvPr>
          <p:cNvSpPr txBox="1"/>
          <p:nvPr/>
        </p:nvSpPr>
        <p:spPr>
          <a:xfrm>
            <a:off x="179407" y="47265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Nasal swab RT-PCR diagnostics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First successful development &amp; deployment of pathogen mRNA vaccines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transmission patterns by variant tracking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Variants of Concern</a:t>
            </a:r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F3737209-4C46-BD01-4DA0-CC751A99526A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6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494D9CBC-E24C-2A75-3C1B-30012280775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90EA5BC-BEB9-09C0-3CB2-17A2FBD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734431"/>
            <a:ext cx="1460938" cy="1420577"/>
          </a:xfrm>
          <a:prstGeom prst="rect">
            <a:avLst/>
          </a:prstGeom>
        </p:spPr>
      </p:pic>
      <p:sp>
        <p:nvSpPr>
          <p:cNvPr id="8" name="Google Shape;659;p57">
            <a:extLst>
              <a:ext uri="{FF2B5EF4-FFF2-40B4-BE49-F238E27FC236}">
                <a16:creationId xmlns:a16="http://schemas.microsoft.com/office/drawing/2014/main" id="{8273DD11-DD33-7247-0C6B-BCC7F7E7EF24}"/>
              </a:ext>
            </a:extLst>
          </p:cNvPr>
          <p:cNvSpPr txBox="1"/>
          <p:nvPr/>
        </p:nvSpPr>
        <p:spPr>
          <a:xfrm>
            <a:off x="221279" y="2216953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920F47CD-80B4-DE4B-A393-F1A5AFA013D0}"/>
              </a:ext>
            </a:extLst>
          </p:cNvPr>
          <p:cNvSpPr txBox="1"/>
          <p:nvPr/>
        </p:nvSpPr>
        <p:spPr>
          <a:xfrm>
            <a:off x="2379175" y="721340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0A25A80-C4FE-B1BC-8B55-6BA8640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569D3503-96F4-65EC-5A59-366537C03ECB}"/>
              </a:ext>
            </a:extLst>
          </p:cNvPr>
          <p:cNvSpPr txBox="1"/>
          <p:nvPr/>
        </p:nvSpPr>
        <p:spPr>
          <a:xfrm>
            <a:off x="210186" y="5523302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9432C-983E-1955-8F44-FB87AD06F477}"/>
              </a:ext>
            </a:extLst>
          </p:cNvPr>
          <p:cNvSpPr/>
          <p:nvPr/>
        </p:nvSpPr>
        <p:spPr>
          <a:xfrm>
            <a:off x="3738623" y="2662177"/>
            <a:ext cx="2042067" cy="2861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B5DD5CE9-5ABF-EBD1-548C-238140497524}"/>
              </a:ext>
            </a:extLst>
          </p:cNvPr>
          <p:cNvSpPr txBox="1"/>
          <p:nvPr/>
        </p:nvSpPr>
        <p:spPr>
          <a:xfrm>
            <a:off x="4794139" y="2534787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6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C2D8A4A-E703-2426-CD7A-969360CB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BD56-C3F5-5FCC-DC8E-331AFB48F48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sp>
        <p:nvSpPr>
          <p:cNvPr id="4" name="Google Shape;659;p57">
            <a:extLst>
              <a:ext uri="{FF2B5EF4-FFF2-40B4-BE49-F238E27FC236}">
                <a16:creationId xmlns:a16="http://schemas.microsoft.com/office/drawing/2014/main" id="{EEAA3603-7CFB-9DD7-F481-2F283505C18C}"/>
              </a:ext>
            </a:extLst>
          </p:cNvPr>
          <p:cNvSpPr txBox="1"/>
          <p:nvPr/>
        </p:nvSpPr>
        <p:spPr>
          <a:xfrm>
            <a:off x="545853" y="5222359"/>
            <a:ext cx="41831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 (McMaster / VIDO)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FDA1D-E29A-5FA8-37FE-7880C2E01F6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3974209-33AE-E528-9870-287E91B0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A9AE62-50AA-8617-1394-C43E12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8E14CF51-0FD3-296B-EB69-19711DDC6F18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mutations?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77062BD-0328-0595-1BC6-F062234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B1BC3215-7A70-5D24-8035-49D8BA0C2D38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mutations?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properties? –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selective pressures?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7D549C-3508-34CA-EF9E-D8EEE78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" y="563339"/>
            <a:ext cx="8124497" cy="16459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DB4428-B8EA-226C-9EAA-2B3A265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2439755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6BDE064E-0A8F-B527-A3C2-A94DE759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99" y="4965906"/>
            <a:ext cx="2702910" cy="1737585"/>
          </a:xfrm>
          <a:prstGeom prst="rect">
            <a:avLst/>
          </a:prstGeom>
        </p:spPr>
      </p:pic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FDB025F9-8A37-DAC2-E091-4332A400CBA5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2020</a:t>
            </a:r>
            <a:endParaRPr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DAFCFCB-7887-E961-A83A-518C0763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906" y="4965906"/>
            <a:ext cx="1737489" cy="1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18D3979-1D41-166A-7DD1-F275571E92B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9683BC-2FE3-750D-A0D7-75767E1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4" name="Google Shape;148;p16">
            <a:extLst>
              <a:ext uri="{FF2B5EF4-FFF2-40B4-BE49-F238E27FC236}">
                <a16:creationId xmlns:a16="http://schemas.microsoft.com/office/drawing/2014/main" id="{7B978465-E036-FF37-5191-1A5161BF2BCF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93396D-2B93-A007-E5A2-5005AC22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CB9500-351F-9B53-0A8D-A36A0F4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0D6F2D7F-73F8-F5A6-AEA5-15A67881A0F0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6FA50FFB-5BAB-BD79-851D-8B8FB4199617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F49E50E-4743-6599-EFF1-E06C618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4D1840C9-70D1-022C-189A-3F21ED594B8C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71BAD3F-0FB3-4110-60E6-7621CD86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F8A9B-29FD-9639-5C9E-A6D7F71335B3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18785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F8CC7DB7-8D2A-C62B-E831-591238021219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ED9F5379-38E1-F9F9-16A8-7F2C3D5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C8631D79-B525-A489-499A-AB8FBA28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6C2D482-2077-A6D2-BF49-D41D89FE881F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80EAEE-41DF-BED5-97DB-1E06ED568A83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CDE186A0-3F05-AB07-803E-C678BC3B79E7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775727-3BFD-B827-4F83-C0F0349D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1F79813E-07E7-7125-F24C-BD5C141C658C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7237AB1D-9355-7875-E411-93DBF4F6AB4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91B2B8B8-8DA6-D099-7AEE-68B2242273CB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635B676-E53F-FDE1-1987-89E230FB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894DD6F-3D8A-F1EB-888B-D88EAEEA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FE6FA638-78F8-48BC-A061-8D3789F29F8D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E59ACF-A3B6-6853-EA39-E4036359CA35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01663398-D868-A8CA-5EE8-889D9F976559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45D6CE-FD3B-9FDA-E825-2318D3D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8" name="Google Shape;653;p57">
            <a:extLst>
              <a:ext uri="{FF2B5EF4-FFF2-40B4-BE49-F238E27FC236}">
                <a16:creationId xmlns:a16="http://schemas.microsoft.com/office/drawing/2014/main" id="{54019AE0-A399-782D-9E13-3BDA7F5A5825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EE9FF4B-5A6E-A433-439C-F8CE3D384FB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44;p39">
            <a:extLst>
              <a:ext uri="{FF2B5EF4-FFF2-40B4-BE49-F238E27FC236}">
                <a16:creationId xmlns:a16="http://schemas.microsoft.com/office/drawing/2014/main" id="{36438B51-0D72-57AE-3900-169901B6DEA4}"/>
              </a:ext>
            </a:extLst>
          </p:cNvPr>
          <p:cNvSpPr txBox="1"/>
          <p:nvPr/>
        </p:nvSpPr>
        <p:spPr>
          <a:xfrm rot="19395742">
            <a:off x="7581084" y="3336235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5FCF4D97-0379-3029-FA69-7870F448C34E}"/>
              </a:ext>
            </a:extLst>
          </p:cNvPr>
          <p:cNvSpPr txBox="1"/>
          <p:nvPr/>
        </p:nvSpPr>
        <p:spPr>
          <a:xfrm rot="19395742">
            <a:off x="7529413" y="5094574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A117031E-0332-B4FE-ED9A-C85573C14B5B}"/>
              </a:ext>
            </a:extLst>
          </p:cNvPr>
          <p:cNvSpPr txBox="1"/>
          <p:nvPr/>
        </p:nvSpPr>
        <p:spPr>
          <a:xfrm rot="19395742">
            <a:off x="7477742" y="416464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alignment &amp; variant strategy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C7CC459E-5EE8-C0DD-093F-66EC95CE19A1}"/>
              </a:ext>
            </a:extLst>
          </p:cNvPr>
          <p:cNvSpPr txBox="1"/>
          <p:nvPr/>
        </p:nvSpPr>
        <p:spPr>
          <a:xfrm>
            <a:off x="4438741" y="3462644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13A5EDDE-25E3-2BB9-0F22-BF2D379C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E5F58-8F93-850B-2075-36F9D29CADBF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7" descr="blackswan.jpg">
            <a:extLst>
              <a:ext uri="{FF2B5EF4-FFF2-40B4-BE49-F238E27FC236}">
                <a16:creationId xmlns:a16="http://schemas.microsoft.com/office/drawing/2014/main" id="{BB228866-B92F-68F4-60E6-283335039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9" y="1010845"/>
            <a:ext cx="1917753" cy="2874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D97707-3678-358C-A9AB-F77C8DAC7663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oogle Shape;692;p59">
            <a:extLst>
              <a:ext uri="{FF2B5EF4-FFF2-40B4-BE49-F238E27FC236}">
                <a16:creationId xmlns:a16="http://schemas.microsoft.com/office/drawing/2014/main" id="{D0A6E716-B416-4FDA-DD33-4A266BB287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93;p59">
            <a:extLst>
              <a:ext uri="{FF2B5EF4-FFF2-40B4-BE49-F238E27FC236}">
                <a16:creationId xmlns:a16="http://schemas.microsoft.com/office/drawing/2014/main" id="{CE04F1B0-7ACD-0880-A069-159E799526D2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7F137D72-2903-B7FF-C930-64488C26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15" name="Google Shape;693;p59">
            <a:extLst>
              <a:ext uri="{FF2B5EF4-FFF2-40B4-BE49-F238E27FC236}">
                <a16:creationId xmlns:a16="http://schemas.microsoft.com/office/drawing/2014/main" id="{D8630317-E1D7-EDE8-6FF4-4B2CBCB234D3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1444AAD-7ABC-158D-F724-53BF523D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22" name="Google Shape;693;p59">
            <a:extLst>
              <a:ext uri="{FF2B5EF4-FFF2-40B4-BE49-F238E27FC236}">
                <a16:creationId xmlns:a16="http://schemas.microsoft.com/office/drawing/2014/main" id="{A96D237C-8CF1-1308-DCAC-1012F03AE957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1F2E2B-072F-9C78-F95F-E0E554836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24" name="Google Shape;693;p59">
            <a:extLst>
              <a:ext uri="{FF2B5EF4-FFF2-40B4-BE49-F238E27FC236}">
                <a16:creationId xmlns:a16="http://schemas.microsoft.com/office/drawing/2014/main" id="{0E068F37-FFF8-7FA2-8C13-43FF06FDC25E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EAA5C4-BE98-E98F-783E-6F44E53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62" y="916315"/>
            <a:ext cx="3097114" cy="5361053"/>
          </a:xfrm>
          <a:prstGeom prst="rect">
            <a:avLst/>
          </a:prstGeom>
        </p:spPr>
      </p:pic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2E2E5065-5023-4404-B9B6-6060353C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19467"/>
            <a:ext cx="3909882" cy="2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C5CC5F-2175-1389-B3F3-142120C4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7" y="4087239"/>
            <a:ext cx="1233458" cy="1233458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DC0E3FC-78DD-95B7-87A8-7797B62B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8" y="3030812"/>
            <a:ext cx="1628356" cy="8562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0702303-D468-116E-4C7F-A0A24D02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95" y="2011109"/>
            <a:ext cx="2042923" cy="81947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D434DB5-53AF-40F5-A71C-0D291418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2" y="5318466"/>
            <a:ext cx="3730917" cy="125004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8507A5E-1652-1597-C406-396225E0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0" y="1987119"/>
            <a:ext cx="5294626" cy="2581496"/>
          </a:xfrm>
          <a:prstGeom prst="rect">
            <a:avLst/>
          </a:prstGeom>
        </p:spPr>
      </p:pic>
      <p:sp>
        <p:nvSpPr>
          <p:cNvPr id="19" name="Google Shape;653;p57">
            <a:extLst>
              <a:ext uri="{FF2B5EF4-FFF2-40B4-BE49-F238E27FC236}">
                <a16:creationId xmlns:a16="http://schemas.microsoft.com/office/drawing/2014/main" id="{1DE030CE-9453-8AB0-1FC5-2F0D1FCE4F05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Deployment!</a:t>
            </a:r>
            <a:endParaRPr dirty="0"/>
          </a:p>
        </p:txBody>
      </p:sp>
      <p:pic>
        <p:nvPicPr>
          <p:cNvPr id="20" name="Picture 19" descr="A close up of a screen&#10;&#10;Description automatically generated">
            <a:extLst>
              <a:ext uri="{FF2B5EF4-FFF2-40B4-BE49-F238E27FC236}">
                <a16:creationId xmlns:a16="http://schemas.microsoft.com/office/drawing/2014/main" id="{D88D8A0D-7442-7274-4703-F1C4E9C5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94" y="246598"/>
            <a:ext cx="5608399" cy="1136184"/>
          </a:xfrm>
          <a:prstGeom prst="rect">
            <a:avLst/>
          </a:prstGeom>
        </p:spPr>
      </p:pic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99AB9D77-5930-1795-61CE-399132657713}"/>
              </a:ext>
            </a:extLst>
          </p:cNvPr>
          <p:cNvSpPr txBox="1"/>
          <p:nvPr/>
        </p:nvSpPr>
        <p:spPr>
          <a:xfrm>
            <a:off x="799764" y="877492"/>
            <a:ext cx="2869291" cy="7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Snakemate</a:t>
            </a: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bioinformatics!</a:t>
            </a:r>
            <a:endParaRPr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7773A213-262B-A7F5-AD5B-B3DDC45BB2A7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88C10854-2B63-0570-9933-8EDABAC60068}"/>
              </a:ext>
            </a:extLst>
          </p:cNvPr>
          <p:cNvSpPr txBox="1"/>
          <p:nvPr/>
        </p:nvSpPr>
        <p:spPr>
          <a:xfrm>
            <a:off x="514654" y="5435361"/>
            <a:ext cx="8299884" cy="13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World Total: 	1,693,731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Canada Total: 	41,730 virus genomes (of 150,000 target)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USA Total: 	421,001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UK Total: 		221,370 virus genomes</a:t>
            </a:r>
            <a:endParaRPr sz="1600" i="1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3785E2E-42B2-0B61-C28B-5FDBCFD7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7" y="947833"/>
            <a:ext cx="8849524" cy="4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DD59D2D3-625C-1122-AB92-DF2759A23DE6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B03031-A261-04D9-61AD-832B122C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E8336F0-2064-4CC0-2CDA-19BBC23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BE451F90-E82A-08FC-DE99-8778D76F71F2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7FA864-FCD6-3467-807D-6B451055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80519F-4B92-F589-5119-D1977C79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AFF9B6-07CE-C15E-1E22-8789CA06A017}"/>
              </a:ext>
            </a:extLst>
          </p:cNvPr>
          <p:cNvSpPr/>
          <p:nvPr/>
        </p:nvSpPr>
        <p:spPr>
          <a:xfrm flipV="1">
            <a:off x="1383174" y="3428999"/>
            <a:ext cx="642396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7AD902A2-CCA0-EB76-D781-32164571E1BD}"/>
              </a:ext>
            </a:extLst>
          </p:cNvPr>
          <p:cNvSpPr txBox="1"/>
          <p:nvPr/>
        </p:nvSpPr>
        <p:spPr>
          <a:xfrm>
            <a:off x="2025569" y="3335173"/>
            <a:ext cx="468695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warning!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cousin of ‘Gamma’ VOC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95C5123-5B48-38F6-2508-5646B098F27D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D6EE0D-F9F0-F1DE-AC73-FECE8F8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61" y="946764"/>
            <a:ext cx="5351206" cy="539959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39ACDF-9D5A-F760-345E-E9253438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1" y="714066"/>
            <a:ext cx="2770905" cy="2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GISAID.org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EE43-DDB1-7622-5C69-77F7DCD2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2" y="948537"/>
            <a:ext cx="8393825" cy="4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Science during a Crisis</a:t>
            </a:r>
            <a:endParaRPr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0467E9C-CC8D-22D0-40C0-3B1EE807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7" y="907471"/>
            <a:ext cx="2097174" cy="209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C1C2-2BEB-4DC9-C32F-6F3000109F15}"/>
              </a:ext>
            </a:extLst>
          </p:cNvPr>
          <p:cNvSpPr txBox="1"/>
          <p:nvPr/>
        </p:nvSpPr>
        <p:spPr>
          <a:xfrm>
            <a:off x="934064" y="3004644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C2CCB5F7-C23D-9AB8-64DC-F4C34B96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21" y="760813"/>
            <a:ext cx="1956398" cy="1595910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7990D875-7F46-121D-67F6-BC170A02EF92}"/>
              </a:ext>
            </a:extLst>
          </p:cNvPr>
          <p:cNvSpPr txBox="1"/>
          <p:nvPr/>
        </p:nvSpPr>
        <p:spPr>
          <a:xfrm>
            <a:off x="480247" y="3599441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 the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&amp; second wave McMaster produced 50% of Ontario’s and 20% of Canada’s internationally shared SARS-CoV-2 genome sequence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winter holidays for 2 years – VOCs emerged in Nov/Dec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turn-around &amp; working outside of our training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of Hamilton as a Delta Variant hotspot &amp; redeployment of vaccines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resolution of the R.1 outbreak in Hamilton’s homeless communities</a:t>
            </a:r>
          </a:p>
          <a:p>
            <a:pPr lvl="0">
              <a:buClr>
                <a:schemeClr val="lt1"/>
              </a:buClr>
              <a:buSzPts val="2000"/>
            </a:pP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9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50C92-B17B-904C-4C9D-41E96370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209930"/>
            <a:ext cx="4451417" cy="245699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A591C-AD07-4FC5-FE17-66C0B8A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" y="2973846"/>
            <a:ext cx="5904221" cy="27908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ABAF9A-9960-0510-D0D1-8849572F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48" y="4074290"/>
            <a:ext cx="4859495" cy="2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</p:spTree>
    <p:extLst>
      <p:ext uri="{BB962C8B-B14F-4D97-AF65-F5344CB8AC3E}">
        <p14:creationId xmlns:p14="http://schemas.microsoft.com/office/powerpoint/2010/main" val="42264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5FB089-A324-A7CC-970C-F7F7C44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511237"/>
            <a:ext cx="7882359" cy="3563337"/>
          </a:xfrm>
          <a:prstGeom prst="rect">
            <a:avLst/>
          </a:prstGeom>
        </p:spPr>
      </p:pic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9C6D3B1C-F268-2E75-70E6-71F862AA40B4}"/>
              </a:ext>
            </a:extLst>
          </p:cNvPr>
          <p:cNvSpPr txBox="1"/>
          <p:nvPr/>
        </p:nvSpPr>
        <p:spPr>
          <a:xfrm>
            <a:off x="3649690" y="324055"/>
            <a:ext cx="51123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named?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phylogenetic lineage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differential mutations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epidemiological association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i="1" dirty="0"/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AAA0FB06-6187-56C8-BB43-342245CCC1CC}"/>
              </a:ext>
            </a:extLst>
          </p:cNvPr>
          <p:cNvSpPr txBox="1"/>
          <p:nvPr/>
        </p:nvSpPr>
        <p:spPr>
          <a:xfrm>
            <a:off x="183427" y="6281291"/>
            <a:ext cx="5323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24/7 Real Time Epidemiology!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6512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Working at the tail end of a pandemic…</a:t>
            </a:r>
            <a:endParaRPr dirty="0"/>
          </a:p>
        </p:txBody>
      </p:sp>
      <p:pic>
        <p:nvPicPr>
          <p:cNvPr id="3" name="Picture 2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CB7E66DC-60E3-0E57-51DB-91D21075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8636" y="1166524"/>
            <a:ext cx="2097173" cy="2097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52851-E967-29FF-6962-22946A218789}"/>
              </a:ext>
            </a:extLst>
          </p:cNvPr>
          <p:cNvSpPr txBox="1"/>
          <p:nvPr/>
        </p:nvSpPr>
        <p:spPr>
          <a:xfrm>
            <a:off x="743271" y="334038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Sheridan Baker</a:t>
            </a:r>
          </a:p>
        </p:txBody>
      </p:sp>
      <p:pic>
        <p:nvPicPr>
          <p:cNvPr id="9" name="Picture 8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DC7ED687-2F5E-A398-E8AD-D3B1403D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6" y="3797290"/>
            <a:ext cx="2440811" cy="162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557D3-C22B-5E7F-944F-AA3427430F9D}"/>
              </a:ext>
            </a:extLst>
          </p:cNvPr>
          <p:cNvSpPr txBox="1"/>
          <p:nvPr/>
        </p:nvSpPr>
        <p:spPr>
          <a:xfrm>
            <a:off x="1424811" y="5452814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0604E2-37CE-3A18-748C-B94B4120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307" y="2646007"/>
            <a:ext cx="6315363" cy="383293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DE88919-59F8-B0AC-04FC-9A5C3303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808" y="1686069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E1C28FD0-C3AA-8D86-6711-9AB6814E7847}"/>
              </a:ext>
            </a:extLst>
          </p:cNvPr>
          <p:cNvSpPr txBox="1"/>
          <p:nvPr/>
        </p:nvSpPr>
        <p:spPr>
          <a:xfrm>
            <a:off x="1080218" y="902617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43B2FF9-25CE-36E0-60CE-2DE8227F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8" y="2046572"/>
            <a:ext cx="7772400" cy="5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8FF540C5-7B46-A744-A509-DB10B9742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5;p81" descr="funding.jpg">
            <a:extLst>
              <a:ext uri="{FF2B5EF4-FFF2-40B4-BE49-F238E27FC236}">
                <a16:creationId xmlns:a16="http://schemas.microsoft.com/office/drawing/2014/main" id="{112CC18B-4076-E14B-9FDF-04492FCFF0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799" y="5750272"/>
            <a:ext cx="8388423" cy="9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3;p81">
            <a:extLst>
              <a:ext uri="{FF2B5EF4-FFF2-40B4-BE49-F238E27FC236}">
                <a16:creationId xmlns:a16="http://schemas.microsoft.com/office/drawing/2014/main" id="{54295AF5-3F27-F945-A508-AE9B46FA300F}"/>
              </a:ext>
            </a:extLst>
          </p:cNvPr>
          <p:cNvSpPr txBox="1"/>
          <p:nvPr/>
        </p:nvSpPr>
        <p:spPr>
          <a:xfrm>
            <a:off x="367115" y="3334242"/>
            <a:ext cx="7920880" cy="282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Gerry Wright, IIDR, and the CARD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Microbiology Laboratory, Canada – IRIDA Surveillance Project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Center for Biotechnology Information (NCBI, USA)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bioMérieux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France, Inc.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IslandViewer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Database – Dr. Fiona Brinkman, UBC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Industrial Liaison Office!</a:t>
            </a:r>
            <a:endParaRPr dirty="0"/>
          </a:p>
        </p:txBody>
      </p:sp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DFDE00E5-1A05-E041-BD64-E2E4B90DB5B2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i="1" dirty="0"/>
          </a:p>
        </p:txBody>
      </p:sp>
      <p:pic>
        <p:nvPicPr>
          <p:cNvPr id="3" name="Picture 2" descr="A collage of people smiling&#10;&#10;Description automatically generated">
            <a:extLst>
              <a:ext uri="{FF2B5EF4-FFF2-40B4-BE49-F238E27FC236}">
                <a16:creationId xmlns:a16="http://schemas.microsoft.com/office/drawing/2014/main" id="{B60CD0AC-08F7-6DF4-FFA2-76D92A01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1890"/>
            <a:ext cx="7116096" cy="2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BCF7F31C-13B2-76AD-5068-F15A805E4165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&amp; Bioinformatics Team!</a:t>
            </a:r>
            <a:endParaRPr dirty="0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530EDCB-0060-7EF2-E6DE-5A8E63C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CFF37-B8AD-0541-4672-A014A8D1BC87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0EB0D21-C5A6-D9B1-AFFA-BF6DD566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B171-EA57-5712-6081-C4FA9B6A30E2}"/>
              </a:ext>
            </a:extLst>
          </p:cNvPr>
          <p:cNvSpPr txBox="1"/>
          <p:nvPr/>
        </p:nvSpPr>
        <p:spPr>
          <a:xfrm>
            <a:off x="2344576" y="2825568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45D86E62-5F8C-8B2D-DF0A-7021F441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EDDDF-E556-8F9E-320A-A84BE2D9EEE6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  <p:pic>
        <p:nvPicPr>
          <p:cNvPr id="14" name="Picture 13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9944DB6A-B8C0-21DC-0055-7BEB813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1219" y="3428999"/>
            <a:ext cx="2097173" cy="209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C83AB-DF53-49D5-A54A-CC774F669CED}"/>
              </a:ext>
            </a:extLst>
          </p:cNvPr>
          <p:cNvSpPr txBox="1"/>
          <p:nvPr/>
        </p:nvSpPr>
        <p:spPr>
          <a:xfrm>
            <a:off x="6221799" y="5526172"/>
            <a:ext cx="1116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Sheridan Baker</a:t>
            </a:r>
          </a:p>
        </p:txBody>
      </p:sp>
      <p:pic>
        <p:nvPicPr>
          <p:cNvPr id="16" name="Picture 1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34E3E8A-6C1A-D5A7-C841-B2A71A99F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1" y="3428999"/>
            <a:ext cx="2097173" cy="209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393D7-0C2E-1D15-96FA-81FA92F64C6D}"/>
              </a:ext>
            </a:extLst>
          </p:cNvPr>
          <p:cNvSpPr txBox="1"/>
          <p:nvPr/>
        </p:nvSpPr>
        <p:spPr>
          <a:xfrm>
            <a:off x="1315608" y="5518918"/>
            <a:ext cx="9060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Laura Rossi</a:t>
            </a:r>
          </a:p>
        </p:txBody>
      </p:sp>
      <p:pic>
        <p:nvPicPr>
          <p:cNvPr id="18" name="Picture 1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A576741-8A81-729B-D4D4-695D30432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74" y="3428999"/>
            <a:ext cx="2097174" cy="2097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92509-5DC5-E09B-0080-89B4AAF9334A}"/>
              </a:ext>
            </a:extLst>
          </p:cNvPr>
          <p:cNvSpPr txBox="1"/>
          <p:nvPr/>
        </p:nvSpPr>
        <p:spPr>
          <a:xfrm>
            <a:off x="3760391" y="552617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4E920F42-3618-EAC0-8D75-E27A4C85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317" y="914161"/>
            <a:ext cx="2440811" cy="16272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D54DFC-2FE9-1C33-CAAA-02D79AD1CD31}"/>
              </a:ext>
            </a:extLst>
          </p:cNvPr>
          <p:cNvSpPr txBox="1"/>
          <p:nvPr/>
        </p:nvSpPr>
        <p:spPr>
          <a:xfrm>
            <a:off x="7331492" y="256968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288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EEE3ECAD-82ED-E0CE-157D-4766669EAE79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6" name="Google Shape;444;p39">
            <a:extLst>
              <a:ext uri="{FF2B5EF4-FFF2-40B4-BE49-F238E27FC236}">
                <a16:creationId xmlns:a16="http://schemas.microsoft.com/office/drawing/2014/main" id="{5074DAA5-A926-B555-4E69-D36017EA886F}"/>
              </a:ext>
            </a:extLst>
          </p:cNvPr>
          <p:cNvSpPr txBox="1"/>
          <p:nvPr/>
        </p:nvSpPr>
        <p:spPr>
          <a:xfrm>
            <a:off x="275651" y="707470"/>
            <a:ext cx="6429949" cy="46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Sheridan Baker,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4EF2C32-9573-2F4A-8C51-7108DA76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2" y="6026013"/>
            <a:ext cx="518828" cy="5188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B3C416-1514-2640-CEAF-2B86C4AA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4" y="6112107"/>
            <a:ext cx="684933" cy="36014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2A8F29-6252-59F2-F945-56DB8386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" y="6128818"/>
            <a:ext cx="859313" cy="344696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CCC33B97-793E-BC88-74C1-3B848B7F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96" y="6069596"/>
            <a:ext cx="859311" cy="47518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C34DA2E-3844-0008-0E0E-C976626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73" y="5952537"/>
            <a:ext cx="963673" cy="690935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23D7ADF0-22B8-5F40-14EA-8B823266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31" y="6037354"/>
            <a:ext cx="819437" cy="497922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89AFE9E8-E8B6-E5C5-CE04-71A2D04C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379" y="5914161"/>
            <a:ext cx="724984" cy="724984"/>
          </a:xfrm>
          <a:prstGeom prst="rect">
            <a:avLst/>
          </a:prstGeom>
        </p:spPr>
      </p:pic>
      <p:pic>
        <p:nvPicPr>
          <p:cNvPr id="26" name="Picture 25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15713DA-6A7E-C68D-EEFB-0B31AD652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4" y="317831"/>
            <a:ext cx="1357135" cy="72498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89224D-4CBA-73A7-C50E-8BBB08188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6" y="1406666"/>
            <a:ext cx="1840740" cy="7249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A97C7-0E98-1F3B-C2B6-7C9C915B9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346" y="2652296"/>
            <a:ext cx="1706054" cy="961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CC6A234B-D585-8D80-6C99-A091D1EE6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59" y="3867005"/>
            <a:ext cx="1584329" cy="158432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88C9D16-15FB-42FB-7CAC-A37B6AAE4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214" y="6053507"/>
            <a:ext cx="1539493" cy="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199113" y="1028852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End of Course!</a:t>
            </a:r>
            <a:endParaRPr sz="4000"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79599-B5AE-8FE9-FE45-1DE44E283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2041746"/>
            <a:ext cx="7772400" cy="759257"/>
          </a:xfrm>
          <a:prstGeom prst="rect">
            <a:avLst/>
          </a:prstGeom>
        </p:spPr>
      </p:pic>
      <p:sp>
        <p:nvSpPr>
          <p:cNvPr id="14" name="Text Box 14">
            <a:extLst>
              <a:ext uri="{FF2B5EF4-FFF2-40B4-BE49-F238E27FC236}">
                <a16:creationId xmlns:a16="http://schemas.microsoft.com/office/drawing/2014/main" id="{6FDF4452-CBFC-F73C-E3DE-D9801EE8C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57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Maddie McCarthy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44FF4153-CCBE-E783-1546-EAF516E38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009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Karyn </a:t>
            </a:r>
            <a:r>
              <a:rPr lang="en-US" sz="1600" dirty="0" err="1">
                <a:solidFill>
                  <a:schemeClr val="bg1"/>
                </a:solidFill>
              </a:rPr>
              <a:t>Mukiri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72764C21-6AA4-3761-649C-198F9239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436" y="4372874"/>
            <a:ext cx="1978845" cy="1978845"/>
          </a:xfrm>
          <a:prstGeom prst="rect">
            <a:avLst/>
          </a:prstGeom>
        </p:spPr>
      </p:pic>
      <p:pic>
        <p:nvPicPr>
          <p:cNvPr id="18" name="Picture 17" descr="A person smiling at camera&#10;&#10;Description automatically generated">
            <a:extLst>
              <a:ext uri="{FF2B5EF4-FFF2-40B4-BE49-F238E27FC236}">
                <a16:creationId xmlns:a16="http://schemas.microsoft.com/office/drawing/2014/main" id="{2C111327-C848-FC3F-4CF5-66E6D38B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016" y="4361661"/>
            <a:ext cx="1676400" cy="1969553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534AB6E4-B30F-5932-DDBE-2B33088B4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635" y="4361661"/>
            <a:ext cx="2025512" cy="1969553"/>
          </a:xfrm>
          <a:prstGeom prst="rect">
            <a:avLst/>
          </a:prstGeom>
        </p:spPr>
      </p:pic>
      <p:sp>
        <p:nvSpPr>
          <p:cNvPr id="20" name="Text Box 14">
            <a:extLst>
              <a:ext uri="{FF2B5EF4-FFF2-40B4-BE49-F238E27FC236}">
                <a16:creationId xmlns:a16="http://schemas.microsoft.com/office/drawing/2014/main" id="{D4766C2F-6679-17A4-241E-7E5CCA1C3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231" y="6372225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7268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705BF-22E1-662F-E693-F15272E048A4}"/>
              </a:ext>
            </a:extLst>
          </p:cNvPr>
          <p:cNvCxnSpPr/>
          <p:nvPr/>
        </p:nvCxnSpPr>
        <p:spPr>
          <a:xfrm>
            <a:off x="6024716" y="737419"/>
            <a:ext cx="0" cy="2964426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21957-2F0A-70FC-837E-3796341A7C55}"/>
              </a:ext>
            </a:extLst>
          </p:cNvPr>
          <p:cNvSpPr txBox="1"/>
          <p:nvPr/>
        </p:nvSpPr>
        <p:spPr>
          <a:xfrm>
            <a:off x="4894723" y="376489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Impact"/>
              </a:rPr>
              <a:t>genome sequencing!</a:t>
            </a:r>
          </a:p>
        </p:txBody>
      </p:sp>
    </p:spTree>
    <p:extLst>
      <p:ext uri="{BB962C8B-B14F-4D97-AF65-F5344CB8AC3E}">
        <p14:creationId xmlns:p14="http://schemas.microsoft.com/office/powerpoint/2010/main" val="721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63B6D-D78D-F3ED-3AA2-7BA0F48235A3}"/>
              </a:ext>
            </a:extLst>
          </p:cNvPr>
          <p:cNvSpPr txBox="1"/>
          <p:nvPr/>
        </p:nvSpPr>
        <p:spPr>
          <a:xfrm>
            <a:off x="175735" y="156483"/>
            <a:ext cx="492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Impact"/>
              </a:rPr>
              <a:t>Two Pandemics…</a:t>
            </a:r>
          </a:p>
        </p:txBody>
      </p:sp>
      <p:pic>
        <p:nvPicPr>
          <p:cNvPr id="4" name="Picture 3" descr="syria.jpg">
            <a:extLst>
              <a:ext uri="{FF2B5EF4-FFF2-40B4-BE49-F238E27FC236}">
                <a16:creationId xmlns:a16="http://schemas.microsoft.com/office/drawing/2014/main" id="{54559D68-E61F-73BE-681A-A14B4C59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" y="1070368"/>
            <a:ext cx="3571600" cy="3671628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54AC32-9E51-3956-B2B6-58BBC8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65" y="2707227"/>
            <a:ext cx="3702867" cy="3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28">
            <a:extLst>
              <a:ext uri="{FF2B5EF4-FFF2-40B4-BE49-F238E27FC236}">
                <a16:creationId xmlns:a16="http://schemas.microsoft.com/office/drawing/2014/main" id="{B9E25934-830D-6353-C29C-C2EC311A588C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3" name="Google Shape;317;p28" descr="ndm.tiff">
            <a:extLst>
              <a:ext uri="{FF2B5EF4-FFF2-40B4-BE49-F238E27FC236}">
                <a16:creationId xmlns:a16="http://schemas.microsoft.com/office/drawing/2014/main" id="{AA4BE015-C992-C4AC-A8CA-CC66FE231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5905" y="1186322"/>
            <a:ext cx="4087767" cy="2858598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319;p28" descr="gonorrhea.tiff">
            <a:extLst>
              <a:ext uri="{FF2B5EF4-FFF2-40B4-BE49-F238E27FC236}">
                <a16:creationId xmlns:a16="http://schemas.microsoft.com/office/drawing/2014/main" id="{74B30C05-0968-B597-29A5-C996B8CDA9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19" y="2381325"/>
            <a:ext cx="4454752" cy="3087391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320;p28" descr="livermore.tiff">
            <a:extLst>
              <a:ext uri="{FF2B5EF4-FFF2-40B4-BE49-F238E27FC236}">
                <a16:creationId xmlns:a16="http://schemas.microsoft.com/office/drawing/2014/main" id="{D949E9BB-C337-495F-9F19-65B39D56E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561" y="4271193"/>
            <a:ext cx="2867952" cy="2281687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C1BF662-557E-31B6-43A1-9EDD9FF4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9" y="1709042"/>
            <a:ext cx="3650216" cy="4431955"/>
          </a:xfrm>
          <a:prstGeom prst="rect">
            <a:avLst/>
          </a:prstGeom>
        </p:spPr>
      </p:pic>
      <p:pic>
        <p:nvPicPr>
          <p:cNvPr id="8" name="Picture 7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B2D262FF-C6B7-628F-9068-16673157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73" y="1753465"/>
            <a:ext cx="403225" cy="2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2420</Words>
  <Application>Microsoft Macintosh PowerPoint</Application>
  <PresentationFormat>On-screen Show (4:3)</PresentationFormat>
  <Paragraphs>552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Courier New</vt:lpstr>
      <vt:lpstr>Impact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McArthur</dc:creator>
  <cp:lastModifiedBy>McArthur, Andrew</cp:lastModifiedBy>
  <cp:revision>497</cp:revision>
  <dcterms:created xsi:type="dcterms:W3CDTF">2015-11-26T02:59:10Z</dcterms:created>
  <dcterms:modified xsi:type="dcterms:W3CDTF">2024-08-30T17:53:45Z</dcterms:modified>
</cp:coreProperties>
</file>